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Lst>
  <p:sldSz cx="9144000" cy="6858000" type="screen4x3"/>
  <p:notesSz cx="6858000" cy="9144000"/>
  <p:custDataLst>
    <p:tags r:id="rId17"/>
  </p:custDataLst>
  <p:defaultTextStyle>
    <a:defPPr>
      <a:defRPr lang="en-US"/>
    </a:defPPr>
    <a:lvl1pPr algn="l" rtl="0" fontAlgn="base">
      <a:spcBef>
        <a:spcPct val="0"/>
      </a:spcBef>
      <a:spcAft>
        <a:spcPct val="0"/>
      </a:spcAft>
      <a:defRPr sz="2400" kern="1200">
        <a:solidFill>
          <a:schemeClr val="tx1"/>
        </a:solidFill>
        <a:latin typeface="Arial" pitchFamily="127" charset="0"/>
        <a:ea typeface="ＭＳ Ｐゴシック" pitchFamily="127" charset="-128"/>
        <a:cs typeface="ＭＳ Ｐゴシック" pitchFamily="127" charset="-128"/>
      </a:defRPr>
    </a:lvl1pPr>
    <a:lvl2pPr marL="457200" algn="l" rtl="0" fontAlgn="base">
      <a:spcBef>
        <a:spcPct val="0"/>
      </a:spcBef>
      <a:spcAft>
        <a:spcPct val="0"/>
      </a:spcAft>
      <a:defRPr sz="2400" kern="1200">
        <a:solidFill>
          <a:schemeClr val="tx1"/>
        </a:solidFill>
        <a:latin typeface="Arial" pitchFamily="127" charset="0"/>
        <a:ea typeface="ＭＳ Ｐゴシック" pitchFamily="127" charset="-128"/>
        <a:cs typeface="ＭＳ Ｐゴシック" pitchFamily="127" charset="-128"/>
      </a:defRPr>
    </a:lvl2pPr>
    <a:lvl3pPr marL="914400" algn="l" rtl="0" fontAlgn="base">
      <a:spcBef>
        <a:spcPct val="0"/>
      </a:spcBef>
      <a:spcAft>
        <a:spcPct val="0"/>
      </a:spcAft>
      <a:defRPr sz="2400" kern="1200">
        <a:solidFill>
          <a:schemeClr val="tx1"/>
        </a:solidFill>
        <a:latin typeface="Arial" pitchFamily="127" charset="0"/>
        <a:ea typeface="ＭＳ Ｐゴシック" pitchFamily="127" charset="-128"/>
        <a:cs typeface="ＭＳ Ｐゴシック" pitchFamily="127" charset="-128"/>
      </a:defRPr>
    </a:lvl3pPr>
    <a:lvl4pPr marL="1371600" algn="l" rtl="0" fontAlgn="base">
      <a:spcBef>
        <a:spcPct val="0"/>
      </a:spcBef>
      <a:spcAft>
        <a:spcPct val="0"/>
      </a:spcAft>
      <a:defRPr sz="2400" kern="1200">
        <a:solidFill>
          <a:schemeClr val="tx1"/>
        </a:solidFill>
        <a:latin typeface="Arial" pitchFamily="127" charset="0"/>
        <a:ea typeface="ＭＳ Ｐゴシック" pitchFamily="127" charset="-128"/>
        <a:cs typeface="ＭＳ Ｐゴシック" pitchFamily="127" charset="-128"/>
      </a:defRPr>
    </a:lvl4pPr>
    <a:lvl5pPr marL="1828800" algn="l" rtl="0" fontAlgn="base">
      <a:spcBef>
        <a:spcPct val="0"/>
      </a:spcBef>
      <a:spcAft>
        <a:spcPct val="0"/>
      </a:spcAft>
      <a:defRPr sz="2400" kern="1200">
        <a:solidFill>
          <a:schemeClr val="tx1"/>
        </a:solidFill>
        <a:latin typeface="Arial" pitchFamily="127" charset="0"/>
        <a:ea typeface="ＭＳ Ｐゴシック" pitchFamily="127" charset="-128"/>
        <a:cs typeface="ＭＳ Ｐゴシック" pitchFamily="127" charset="-128"/>
      </a:defRPr>
    </a:lvl5pPr>
    <a:lvl6pPr marL="2286000" algn="l" defTabSz="457200" rtl="0" eaLnBrk="1" latinLnBrk="0" hangingPunct="1">
      <a:defRPr sz="2400" kern="1200">
        <a:solidFill>
          <a:schemeClr val="tx1"/>
        </a:solidFill>
        <a:latin typeface="Arial" pitchFamily="127" charset="0"/>
        <a:ea typeface="ＭＳ Ｐゴシック" pitchFamily="127" charset="-128"/>
        <a:cs typeface="ＭＳ Ｐゴシック" pitchFamily="127" charset="-128"/>
      </a:defRPr>
    </a:lvl6pPr>
    <a:lvl7pPr marL="2743200" algn="l" defTabSz="457200" rtl="0" eaLnBrk="1" latinLnBrk="0" hangingPunct="1">
      <a:defRPr sz="2400" kern="1200">
        <a:solidFill>
          <a:schemeClr val="tx1"/>
        </a:solidFill>
        <a:latin typeface="Arial" pitchFamily="127" charset="0"/>
        <a:ea typeface="ＭＳ Ｐゴシック" pitchFamily="127" charset="-128"/>
        <a:cs typeface="ＭＳ Ｐゴシック" pitchFamily="127" charset="-128"/>
      </a:defRPr>
    </a:lvl7pPr>
    <a:lvl8pPr marL="3200400" algn="l" defTabSz="457200" rtl="0" eaLnBrk="1" latinLnBrk="0" hangingPunct="1">
      <a:defRPr sz="2400" kern="1200">
        <a:solidFill>
          <a:schemeClr val="tx1"/>
        </a:solidFill>
        <a:latin typeface="Arial" pitchFamily="127" charset="0"/>
        <a:ea typeface="ＭＳ Ｐゴシック" pitchFamily="127" charset="-128"/>
        <a:cs typeface="ＭＳ Ｐゴシック" pitchFamily="127" charset="-128"/>
      </a:defRPr>
    </a:lvl8pPr>
    <a:lvl9pPr marL="3657600" algn="l" defTabSz="457200" rtl="0" eaLnBrk="1" latinLnBrk="0" hangingPunct="1">
      <a:defRPr sz="2400" kern="1200">
        <a:solidFill>
          <a:schemeClr val="tx1"/>
        </a:solidFill>
        <a:latin typeface="Arial" pitchFamily="127" charset="0"/>
        <a:ea typeface="ＭＳ Ｐゴシック" pitchFamily="127" charset="-128"/>
        <a:cs typeface="ＭＳ Ｐゴシック" pitchFamily="127"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387B8"/>
    <a:srgbClr val="0A54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62738" autoAdjust="0"/>
  </p:normalViewPr>
  <p:slideViewPr>
    <p:cSldViewPr>
      <p:cViewPr varScale="1">
        <p:scale>
          <a:sx n="65" d="100"/>
          <a:sy n="65" d="100"/>
        </p:scale>
        <p:origin x="1140" y="4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en-US"/>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endParaRPr lang="en-US"/>
          </a:p>
        </p:txBody>
      </p:sp>
      <p:sp>
        <p:nvSpPr>
          <p:cNvPr id="13316" name="Placeholder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85A6B014-A7D7-4955-A04E-76201873E50A}" type="slidenum">
              <a:rPr lang="en-US"/>
              <a:pPr>
                <a:defRPr/>
              </a:pPr>
              <a:t>‹#›</a:t>
            </a:fld>
            <a:endParaRPr lang="en-US"/>
          </a:p>
        </p:txBody>
      </p:sp>
    </p:spTree>
    <p:extLst>
      <p:ext uri="{BB962C8B-B14F-4D97-AF65-F5344CB8AC3E}">
        <p14:creationId xmlns:p14="http://schemas.microsoft.com/office/powerpoint/2010/main" val="32332180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27" charset="0"/>
        <a:ea typeface="ＭＳ Ｐゴシック" pitchFamily="127" charset="-128"/>
        <a:cs typeface="ＭＳ Ｐゴシック" pitchFamily="127" charset="-128"/>
      </a:defRPr>
    </a:lvl1pPr>
    <a:lvl2pPr marL="457200" algn="l" rtl="0" eaLnBrk="0" fontAlgn="base" hangingPunct="0">
      <a:spcBef>
        <a:spcPct val="30000"/>
      </a:spcBef>
      <a:spcAft>
        <a:spcPct val="0"/>
      </a:spcAft>
      <a:defRPr sz="1200" kern="1200">
        <a:solidFill>
          <a:schemeClr val="tx1"/>
        </a:solidFill>
        <a:latin typeface="Arial" pitchFamily="127" charset="0"/>
        <a:ea typeface="ＭＳ Ｐゴシック" pitchFamily="127" charset="-128"/>
        <a:cs typeface="+mn-cs"/>
      </a:defRPr>
    </a:lvl2pPr>
    <a:lvl3pPr marL="914400" algn="l" rtl="0" eaLnBrk="0" fontAlgn="base" hangingPunct="0">
      <a:spcBef>
        <a:spcPct val="30000"/>
      </a:spcBef>
      <a:spcAft>
        <a:spcPct val="0"/>
      </a:spcAft>
      <a:defRPr sz="1200" kern="1200">
        <a:solidFill>
          <a:schemeClr val="tx1"/>
        </a:solidFill>
        <a:latin typeface="Arial" pitchFamily="127" charset="0"/>
        <a:ea typeface="ＭＳ Ｐゴシック" pitchFamily="127" charset="-128"/>
        <a:cs typeface="+mn-cs"/>
      </a:defRPr>
    </a:lvl3pPr>
    <a:lvl4pPr marL="1371600" algn="l" rtl="0" eaLnBrk="0" fontAlgn="base" hangingPunct="0">
      <a:spcBef>
        <a:spcPct val="30000"/>
      </a:spcBef>
      <a:spcAft>
        <a:spcPct val="0"/>
      </a:spcAft>
      <a:defRPr sz="1200" kern="1200">
        <a:solidFill>
          <a:schemeClr val="tx1"/>
        </a:solidFill>
        <a:latin typeface="Arial" pitchFamily="127" charset="0"/>
        <a:ea typeface="ＭＳ Ｐゴシック" pitchFamily="127" charset="-128"/>
        <a:cs typeface="+mn-cs"/>
      </a:defRPr>
    </a:lvl4pPr>
    <a:lvl5pPr marL="1828800" algn="l" rtl="0" eaLnBrk="0" fontAlgn="base" hangingPunct="0">
      <a:spcBef>
        <a:spcPct val="30000"/>
      </a:spcBef>
      <a:spcAft>
        <a:spcPct val="0"/>
      </a:spcAft>
      <a:defRPr sz="1200" kern="1200">
        <a:solidFill>
          <a:schemeClr val="tx1"/>
        </a:solidFill>
        <a:latin typeface="Arial" pitchFamily="127" charset="0"/>
        <a:ea typeface="ＭＳ Ｐゴシック" pitchFamily="12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gartner.com/technology/reprints.do?id=1-2AJGAKH&amp;ct=150225&amp;st=sb"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datawarehouse4u.info/Business-Intelligence-Platform-SAS.html" TargetMode="External"/><Relationship Id="rId3" Type="http://schemas.openxmlformats.org/officeDocument/2006/relationships/hyperlink" Target="http://datawarehouse4u.info/Business-Intelligence-Platforms.html" TargetMode="External"/><Relationship Id="rId7" Type="http://schemas.openxmlformats.org/officeDocument/2006/relationships/hyperlink" Target="http://datawarehouse4u.info/Business-Intelligence-Platform-QlikView.html"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datawarehouse4u.info/Business-Intelligence-Platform-IBM.html" TargetMode="External"/><Relationship Id="rId5" Type="http://schemas.openxmlformats.org/officeDocument/2006/relationships/hyperlink" Target="http://datawarehouse4u.info/Business-Intelligence-Platform-Sybase.html" TargetMode="External"/><Relationship Id="rId4" Type="http://schemas.openxmlformats.org/officeDocument/2006/relationships/hyperlink" Target="http://datawarehouse4u.info/Business-Intelligence-Platform-Microsoft.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p:spPr>
        <p:txBody>
          <a:bodyPr/>
          <a:lstStyle/>
          <a:p>
            <a:fld id="{AE3E28CA-1B7E-42DB-BC16-E6BAED1E33A0}" type="slidenum">
              <a:rPr lang="en-US"/>
              <a:pPr/>
              <a:t>0</a:t>
            </a:fld>
            <a:endParaRPr lang="en-US"/>
          </a:p>
        </p:txBody>
      </p:sp>
      <p:sp>
        <p:nvSpPr>
          <p:cNvPr id="15362" name="Placeholder 2"/>
          <p:cNvSpPr>
            <a:spLocks noGrp="1" noRot="1" noChangeAspect="1" noChangeArrowheads="1" noTextEdit="1"/>
          </p:cNvSpPr>
          <p:nvPr>
            <p:ph type="sldImg"/>
          </p:nvPr>
        </p:nvSpPr>
        <p:spPr>
          <a:ln/>
        </p:spPr>
      </p:sp>
      <p:sp>
        <p:nvSpPr>
          <p:cNvPr id="15363" name="Placeholder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885584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Source: this slide is from</a:t>
            </a:r>
            <a:r>
              <a:rPr lang="en-US" b="1" baseline="0" dirty="0" smtClean="0"/>
              <a:t> </a:t>
            </a:r>
            <a:r>
              <a:rPr lang="en-US" b="1" dirty="0" err="1" smtClean="0"/>
              <a:t>MicroStrategy</a:t>
            </a:r>
            <a:endParaRPr lang="en-US" b="1"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Mobile Application And Alerting.</a:t>
            </a:r>
            <a:r>
              <a:rPr lang="en-US" b="1" baseline="0" dirty="0" smtClean="0"/>
              <a:t> </a:t>
            </a:r>
            <a:r>
              <a:rPr lang="en-US" b="1" dirty="0" smtClean="0"/>
              <a:t> </a:t>
            </a:r>
            <a:r>
              <a:rPr lang="en-US" dirty="0" smtClean="0"/>
              <a:t>Real time BI f</a:t>
            </a:r>
            <a:r>
              <a:rPr lang="en-US" b="0" dirty="0" smtClean="0"/>
              <a:t>or the real time distribution of metrics through email, messaging systems and/or interactive displays. </a:t>
            </a:r>
            <a:endParaRPr lang="en-US" dirty="0" smtClean="0"/>
          </a:p>
          <a:p>
            <a:r>
              <a:rPr lang="en-US" dirty="0" smtClean="0"/>
              <a:t>High volume, high efficiency engine allows to distribute the information to many people. In</a:t>
            </a:r>
            <a:r>
              <a:rPr lang="en-US" baseline="0" dirty="0" smtClean="0"/>
              <a:t> order to avoid spamming users with reports every day or every hour, </a:t>
            </a:r>
            <a:r>
              <a:rPr lang="en-US" b="1" baseline="0" dirty="0" smtClean="0"/>
              <a:t>alerts can be configured </a:t>
            </a:r>
            <a:r>
              <a:rPr lang="en-US" baseline="0" dirty="0" smtClean="0"/>
              <a:t>so they are notified whenever there is something that requires their immediate attention</a:t>
            </a:r>
          </a:p>
          <a:p>
            <a:endParaRPr lang="en-US" baseline="0" dirty="0" smtClean="0"/>
          </a:p>
          <a:p>
            <a:r>
              <a:rPr lang="en-US" dirty="0" smtClean="0"/>
              <a:t>A BI service can support two types of requirements:</a:t>
            </a:r>
          </a:p>
          <a:p>
            <a:r>
              <a:rPr lang="en-US" b="1" dirty="0" smtClean="0"/>
              <a:t>The first is on behalf of a specific business activity</a:t>
            </a:r>
            <a:r>
              <a:rPr lang="en-US" dirty="0" smtClean="0"/>
              <a:t>. This could include checking a transaction for potential fraud, retrieving an individual's lifetime value metric for call routing in a customer support center, or reformatting a customer address to meet data standards. In some cases, this may be done in conjunction with traditional BI.</a:t>
            </a:r>
          </a:p>
          <a:p>
            <a:endParaRPr lang="en-US" dirty="0" smtClean="0"/>
          </a:p>
          <a:p>
            <a:r>
              <a:rPr lang="en-US" b="1" dirty="0" smtClean="0"/>
              <a:t>The second type of BI service monitors </a:t>
            </a:r>
            <a:r>
              <a:rPr lang="en-US" dirty="0" smtClean="0"/>
              <a:t>and evaluates the performance of a business process. In this case, event data is passed to the BI service from multiple points in the process workflow. These events are then consolidated and evaluated, and event metrics are produced for delivery to an operational dashboard or other business process. The event analytics can be stored in a data warehouse for subsequent use. </a:t>
            </a:r>
          </a:p>
          <a:p>
            <a:endParaRPr lang="en-US" dirty="0" smtClean="0"/>
          </a:p>
          <a:p>
            <a:r>
              <a:rPr lang="en-US" b="1" dirty="0" smtClean="0"/>
              <a:t>Event analytics </a:t>
            </a:r>
            <a:r>
              <a:rPr lang="en-US" dirty="0" smtClean="0"/>
              <a:t>determines the efficiency of a complete business process and identifies performance bottlenecks that are affecting operations. Call center performance and order processing typify these types of processes. </a:t>
            </a:r>
            <a:r>
              <a:rPr lang="en-US" b="1" dirty="0" smtClean="0"/>
              <a:t>Stream analytical applications </a:t>
            </a:r>
            <a:r>
              <a:rPr lang="en-US" dirty="0" smtClean="0"/>
              <a:t>that employ complex event processing technologies to analyze in-flight events with sub-second response times offer a more extreme example. Financial institutions and Web retailing companies use this type of high-volume processing.</a:t>
            </a:r>
          </a:p>
          <a:p>
            <a:endParaRPr lang="en-US" dirty="0" smtClean="0"/>
          </a:p>
          <a:p>
            <a:r>
              <a:rPr lang="en-US" dirty="0" smtClean="0"/>
              <a:t>With some projects, traditional BI cannot meet operational decision-making requirements. Data volumes may make it impossible to update the data warehouse and analyze information quickly enough to satisfy agility requirements. For some applications it is not practical, or even necessary, to propagate data from operational systems into a data warehouse. </a:t>
            </a:r>
            <a:r>
              <a:rPr lang="en-US" b="1" dirty="0" smtClean="0"/>
              <a:t>Sensor and hardware alerts, </a:t>
            </a:r>
            <a:r>
              <a:rPr lang="en-US" dirty="0" smtClean="0"/>
              <a:t>network interactions and messages, stock market trading operations, and RFID tag scanning, for example, could be handled by </a:t>
            </a:r>
            <a:r>
              <a:rPr lang="en-US" b="1" dirty="0" smtClean="0"/>
              <a:t>embedding the BI in the business processes and analyzing the data as it flows through these processes</a:t>
            </a:r>
            <a:r>
              <a:rPr lang="en-US"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F2A8472-7115-4773-889E-8A2A2A4A2CD7}" type="slidenum">
              <a:rPr lang="en-US" smtClean="0"/>
              <a:pPr>
                <a:defRPr/>
              </a:pPr>
              <a:t>9</a:t>
            </a:fld>
            <a:endParaRPr lang="en-US"/>
          </a:p>
        </p:txBody>
      </p:sp>
    </p:spTree>
    <p:extLst>
      <p:ext uri="{BB962C8B-B14F-4D97-AF65-F5344CB8AC3E}">
        <p14:creationId xmlns:p14="http://schemas.microsoft.com/office/powerpoint/2010/main" val="411760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Source: this slide is from</a:t>
            </a:r>
            <a:r>
              <a:rPr lang="en-US" b="1" baseline="0" dirty="0" smtClean="0"/>
              <a:t> </a:t>
            </a:r>
            <a:r>
              <a:rPr lang="en-US" b="1" dirty="0" err="1" smtClean="0"/>
              <a:t>MicroStrategy</a:t>
            </a:r>
            <a:endParaRPr lang="en-US" b="1" dirty="0" smtClean="0"/>
          </a:p>
          <a:p>
            <a:endParaRPr lang="en-US" dirty="0" smtClean="0"/>
          </a:p>
          <a:p>
            <a:r>
              <a:rPr lang="en-US" dirty="0" smtClean="0"/>
              <a:t>Please note</a:t>
            </a:r>
            <a:r>
              <a:rPr lang="en-US" baseline="0" dirty="0" smtClean="0"/>
              <a:t> t</a:t>
            </a:r>
            <a:r>
              <a:rPr lang="en-US" dirty="0" smtClean="0"/>
              <a:t>his slide is to talk about </a:t>
            </a:r>
            <a:r>
              <a:rPr lang="en-US" b="1" dirty="0" smtClean="0"/>
              <a:t>Transaction Services</a:t>
            </a:r>
            <a:r>
              <a:rPr lang="en-US" dirty="0" smtClean="0"/>
              <a:t>, not Mobile. </a:t>
            </a:r>
            <a:r>
              <a:rPr lang="en-US" dirty="0" smtClean="0">
                <a:sym typeface="Helvetica" charset="0"/>
              </a:rPr>
              <a:t>Mobile Business Analytics Revolutionizes How, When, and Where Information Is Consumed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lang="en-US" b="1" dirty="0" smtClean="0"/>
              <a:t>Mobile:</a:t>
            </a:r>
            <a:r>
              <a:rPr lang="en-US" dirty="0" smtClean="0"/>
              <a:t> Enables organizations to develop and deliver content to mobile devices in a publishing and/or interactive mode, and takes advantage of mobile devices' native capabilities, such as touchscreen, camera, location awareness and natural-language query.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F2A8472-7115-4773-889E-8A2A2A4A2CD7}" type="slidenum">
              <a:rPr lang="en-US" smtClean="0"/>
              <a:pPr>
                <a:defRPr/>
              </a:pPr>
              <a:t>10</a:t>
            </a:fld>
            <a:endParaRPr lang="en-US"/>
          </a:p>
        </p:txBody>
      </p:sp>
    </p:spTree>
    <p:extLst>
      <p:ext uri="{BB962C8B-B14F-4D97-AF65-F5344CB8AC3E}">
        <p14:creationId xmlns:p14="http://schemas.microsoft.com/office/powerpoint/2010/main" val="3041688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Rot="1" noChangeAspect="1" noChangeArrowheads="1"/>
          </p:cNvSpPr>
          <p:nvPr>
            <p:ph type="sldImg"/>
          </p:nvPr>
        </p:nvSpPr>
        <p:spPr bwMode="auto">
          <a:xfrm>
            <a:off x="1144588" y="685800"/>
            <a:ext cx="4570412" cy="3429000"/>
          </a:xfrm>
          <a:prstGeom prst="rect">
            <a:avLst/>
          </a:prstGeom>
          <a:solidFill>
            <a:srgbClr val="FFFFFF"/>
          </a:solidFill>
          <a:ln>
            <a:solidFill>
              <a:srgbClr val="000000"/>
            </a:solidFill>
            <a:miter lim="800000"/>
            <a:headEnd/>
            <a:tailEnd/>
          </a:ln>
        </p:spPr>
      </p:sp>
      <p:sp>
        <p:nvSpPr>
          <p:cNvPr id="460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Source: this slide is from</a:t>
            </a:r>
            <a:r>
              <a:rPr lang="en-US" b="1" baseline="0" dirty="0" smtClean="0"/>
              <a:t> </a:t>
            </a:r>
            <a:r>
              <a:rPr lang="en-US" b="1" dirty="0" err="1" smtClean="0"/>
              <a:t>MicroStrategy</a:t>
            </a:r>
            <a:endParaRPr lang="en-US" b="1" dirty="0" smtClean="0"/>
          </a:p>
          <a:p>
            <a:endParaRPr lang="en-US" dirty="0">
              <a:solidFill>
                <a:srgbClr val="000000"/>
              </a:solidFill>
              <a:cs typeface="Helvetica Light" charset="0"/>
              <a:sym typeface="Helvetica Light" charset="0"/>
            </a:endParaRPr>
          </a:p>
        </p:txBody>
      </p:sp>
    </p:spTree>
    <p:extLst>
      <p:ext uri="{BB962C8B-B14F-4D97-AF65-F5344CB8AC3E}">
        <p14:creationId xmlns:p14="http://schemas.microsoft.com/office/powerpoint/2010/main" val="902626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Source: </a:t>
            </a:r>
            <a:r>
              <a:rPr lang="en-US" dirty="0" err="1" smtClean="0"/>
              <a:t>Sallam</a:t>
            </a:r>
            <a:r>
              <a:rPr lang="en-US" dirty="0" smtClean="0"/>
              <a:t>, R. L., </a:t>
            </a:r>
            <a:r>
              <a:rPr lang="en-US" dirty="0" err="1" smtClean="0"/>
              <a:t>Hostmann</a:t>
            </a:r>
            <a:r>
              <a:rPr lang="en-US" dirty="0" smtClean="0"/>
              <a:t>, B, Schlegel, K.,  </a:t>
            </a:r>
            <a:r>
              <a:rPr lang="en-US" dirty="0" err="1" smtClean="0"/>
              <a:t>Tapadinhas</a:t>
            </a:r>
            <a:r>
              <a:rPr lang="en-US" dirty="0" smtClean="0"/>
              <a:t>, J.</a:t>
            </a:r>
            <a:r>
              <a:rPr lang="en-US" baseline="0" dirty="0" smtClean="0"/>
              <a:t>, </a:t>
            </a:r>
            <a:r>
              <a:rPr lang="en-US" dirty="0" smtClean="0"/>
              <a:t> </a:t>
            </a:r>
            <a:r>
              <a:rPr lang="en-US" dirty="0" err="1" smtClean="0"/>
              <a:t>Parenteau</a:t>
            </a:r>
            <a:r>
              <a:rPr lang="en-US" dirty="0" smtClean="0"/>
              <a:t>, J.,  Thomas W. </a:t>
            </a:r>
            <a:r>
              <a:rPr lang="en-US" dirty="0" err="1" smtClean="0"/>
              <a:t>Oestreich</a:t>
            </a:r>
            <a:r>
              <a:rPr lang="en-US" dirty="0" smtClean="0"/>
              <a:t>,</a:t>
            </a:r>
            <a:r>
              <a:rPr lang="en-US" baseline="0" dirty="0" smtClean="0"/>
              <a:t> T. W. </a:t>
            </a:r>
            <a:r>
              <a:rPr lang="en-US" sz="1200" u="sng" kern="1200" dirty="0" smtClean="0">
                <a:solidFill>
                  <a:schemeClr val="tx1"/>
                </a:solidFill>
                <a:effectLst/>
                <a:latin typeface="Arial" charset="0"/>
                <a:ea typeface="ＭＳ Ｐゴシック" pitchFamily="127" charset="-128"/>
                <a:cs typeface="ＭＳ Ｐゴシック" pitchFamily="127" charset="-128"/>
                <a:hlinkClick r:id="rId3"/>
              </a:rPr>
              <a:t>Magic Quadrant for Business Intelligence Platforms</a:t>
            </a:r>
            <a:r>
              <a:rPr lang="en-US" sz="1200" u="none" strike="noStrike" kern="1200" dirty="0" smtClean="0">
                <a:solidFill>
                  <a:schemeClr val="tx1"/>
                </a:solidFill>
                <a:effectLst/>
                <a:latin typeface="Arial" charset="0"/>
                <a:ea typeface="ＭＳ Ｐゴシック" pitchFamily="127" charset="-128"/>
                <a:cs typeface="ＭＳ Ｐゴシック" pitchFamily="127" charset="-128"/>
                <a:hlinkClick r:id="rId3"/>
              </a:rPr>
              <a:t> (Links to an external site.)</a:t>
            </a:r>
            <a:r>
              <a:rPr lang="en-US" sz="1200" u="none" strike="noStrike" kern="1200" dirty="0" smtClean="0">
                <a:solidFill>
                  <a:schemeClr val="tx1"/>
                </a:solidFill>
                <a:effectLst/>
                <a:latin typeface="Arial" charset="0"/>
                <a:ea typeface="ＭＳ Ｐゴシック" pitchFamily="127" charset="-128"/>
                <a:cs typeface="ＭＳ Ｐゴシック" pitchFamily="127" charset="-128"/>
              </a:rPr>
              <a:t> </a:t>
            </a:r>
            <a:r>
              <a:rPr lang="en-US" dirty="0" smtClean="0"/>
              <a:t>Gartner 23 February 2015 </a:t>
            </a:r>
          </a:p>
          <a:p>
            <a:endParaRPr lang="en-US" b="1" dirty="0" smtClean="0"/>
          </a:p>
          <a:p>
            <a:r>
              <a:rPr lang="en-US" b="1" dirty="0" smtClean="0"/>
              <a:t>According to Gartner 2015 report</a:t>
            </a:r>
            <a:r>
              <a:rPr lang="en-US" dirty="0" smtClean="0"/>
              <a:t>, Traditional BI market share leaders are being disrupted by platforms that expand access to analytics and deliver higher business value. The BI and analytics platform market is undergoing a fundamental shift. During the past ten years, BI platform investments have largely been in IT-led consolidation and standardization projects for large-scale systems-of-record reporting. These have tended to be highly governed and centralized, where IT-authored production reports were pushed out to inform a broad array of information consumers and analysts. Now, a wider range of business users are demanding access to interactive styles of analysis and insights from advanced analytics, without requiring them to have IT or data science skills. As demand from business users for pervasive access to data discovery capabilities grows, IT wants to deliver on this requirement without sacrificing governance.  This</a:t>
            </a:r>
            <a:r>
              <a:rPr lang="en-US" baseline="0" dirty="0" smtClean="0"/>
              <a:t> is important for companies as they invest in BI and Analytics platforms. </a:t>
            </a:r>
            <a:r>
              <a:rPr lang="en-US" dirty="0" smtClean="0"/>
              <a:t>BI leaders should track how traditionalists translate their forward-looking product investments into renewed momentum and an improved customer experience.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F2A8472-7115-4773-889E-8A2A2A4A2CD7}" type="slidenum">
              <a:rPr lang="en-US" smtClean="0"/>
              <a:pPr>
                <a:defRPr/>
              </a:pPr>
              <a:t>12</a:t>
            </a:fld>
            <a:endParaRPr lang="en-US"/>
          </a:p>
        </p:txBody>
      </p:sp>
    </p:spTree>
    <p:extLst>
      <p:ext uri="{BB962C8B-B14F-4D97-AF65-F5344CB8AC3E}">
        <p14:creationId xmlns:p14="http://schemas.microsoft.com/office/powerpoint/2010/main" val="2750069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Source: this slide is from</a:t>
            </a:r>
            <a:r>
              <a:rPr lang="en-US" b="1" baseline="0" dirty="0" smtClean="0"/>
              <a:t> </a:t>
            </a:r>
            <a:r>
              <a:rPr lang="en-US" b="1" dirty="0" err="1" smtClean="0"/>
              <a:t>MicroStrategy</a:t>
            </a:r>
            <a:endParaRPr lang="en-US" b="1" dirty="0" smtClean="0"/>
          </a:p>
          <a:p>
            <a:endParaRPr lang="en-US" dirty="0"/>
          </a:p>
        </p:txBody>
      </p:sp>
      <p:sp>
        <p:nvSpPr>
          <p:cNvPr id="4" name="Slide Number Placeholder 3"/>
          <p:cNvSpPr>
            <a:spLocks noGrp="1"/>
          </p:cNvSpPr>
          <p:nvPr>
            <p:ph type="sldNum" sz="quarter" idx="10"/>
          </p:nvPr>
        </p:nvSpPr>
        <p:spPr/>
        <p:txBody>
          <a:bodyPr/>
          <a:lstStyle/>
          <a:p>
            <a:pPr>
              <a:defRPr/>
            </a:pPr>
            <a:fld id="{3F2A8472-7115-4773-889E-8A2A2A4A2CD7}" type="slidenum">
              <a:rPr lang="en-US" smtClean="0"/>
              <a:pPr>
                <a:defRPr/>
              </a:pPr>
              <a:t>13</a:t>
            </a:fld>
            <a:endParaRPr lang="en-US"/>
          </a:p>
        </p:txBody>
      </p:sp>
    </p:spTree>
    <p:extLst>
      <p:ext uri="{BB962C8B-B14F-4D97-AF65-F5344CB8AC3E}">
        <p14:creationId xmlns:p14="http://schemas.microsoft.com/office/powerpoint/2010/main" val="3100996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charset="0"/>
                <a:ea typeface="+mn-ea"/>
                <a:cs typeface="+mn-cs"/>
              </a:rPr>
              <a:t>BI that includes effective data warehouse and also a reactive component capable of monitoring the time-critical operational processes to allow tactical and operational decision-makers to tune their actions according to the company strategy.</a:t>
            </a:r>
          </a:p>
          <a:p>
            <a:endParaRPr lang="en-US" sz="1200" b="0" i="0" u="none" strike="noStrike" kern="1200" baseline="0" dirty="0" smtClean="0">
              <a:solidFill>
                <a:schemeClr val="tx1"/>
              </a:solidFill>
              <a:latin typeface="Arial" charset="0"/>
              <a:ea typeface="+mn-ea"/>
              <a:cs typeface="+mn-cs"/>
            </a:endParaRPr>
          </a:p>
          <a:p>
            <a:r>
              <a:rPr lang="en-US" sz="1200" b="0" i="0" u="none" strike="noStrike" kern="1200" baseline="0" dirty="0" smtClean="0">
                <a:solidFill>
                  <a:schemeClr val="tx1"/>
                </a:solidFill>
                <a:latin typeface="Arial" charset="0"/>
                <a:ea typeface="+mn-ea"/>
                <a:cs typeface="+mn-cs"/>
              </a:rPr>
              <a:t>BI results from  in-depth analysis of detailed business data, including database and application technologies, as well as analysis practices. </a:t>
            </a:r>
          </a:p>
          <a:p>
            <a:r>
              <a:rPr lang="en-US" sz="1200" b="0" i="0" u="none" strike="noStrike" kern="1200" baseline="0" dirty="0" smtClean="0">
                <a:solidFill>
                  <a:schemeClr val="tx1"/>
                </a:solidFill>
                <a:latin typeface="Arial" charset="0"/>
                <a:ea typeface="+mn-ea"/>
                <a:cs typeface="+mn-cs"/>
              </a:rPr>
              <a:t>Some have widen the definition of BI as technically much broader tools, that includes potentially encompassing knowledge management, enterprise resource planning, decision support systems and data mining. </a:t>
            </a:r>
          </a:p>
          <a:p>
            <a:endParaRPr lang="en-US" sz="1200" b="0" i="0" u="none" strike="noStrike" kern="1200" baseline="0" dirty="0" smtClean="0">
              <a:solidFill>
                <a:schemeClr val="tx1"/>
              </a:solidFill>
              <a:latin typeface="Arial"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Business Intelligence Platforms</a:t>
            </a:r>
            <a:br>
              <a:rPr lang="en-US" dirty="0" smtClean="0"/>
            </a:br>
            <a:r>
              <a:rPr lang="en-US" dirty="0" smtClean="0"/>
              <a:t/>
            </a:r>
            <a:br>
              <a:rPr lang="en-US" dirty="0" smtClean="0"/>
            </a:br>
            <a:r>
              <a:rPr lang="en-US" dirty="0" smtClean="0"/>
              <a:t>Modern </a:t>
            </a:r>
            <a:r>
              <a:rPr lang="en-US" sz="1200" u="sng" kern="1200" dirty="0" smtClean="0">
                <a:solidFill>
                  <a:schemeClr val="tx1"/>
                </a:solidFill>
                <a:effectLst/>
                <a:latin typeface="Arial" charset="0"/>
                <a:ea typeface="+mn-ea"/>
                <a:cs typeface="+mn-cs"/>
                <a:hlinkClick r:id="rId3"/>
              </a:rPr>
              <a:t>Business Intelligence</a:t>
            </a:r>
            <a:r>
              <a:rPr lang="en-US" dirty="0" smtClean="0"/>
              <a:t> platform should provide an end-to-end </a:t>
            </a:r>
            <a:r>
              <a:rPr lang="en-US" sz="1200" u="sng" kern="1200" dirty="0" smtClean="0">
                <a:solidFill>
                  <a:schemeClr val="tx1"/>
                </a:solidFill>
                <a:effectLst/>
                <a:latin typeface="Arial" charset="0"/>
                <a:ea typeface="+mn-ea"/>
                <a:cs typeface="+mn-cs"/>
                <a:hlinkClick r:id="rId3"/>
              </a:rPr>
              <a:t>infrastructure</a:t>
            </a:r>
            <a:r>
              <a:rPr lang="en-US" dirty="0" smtClean="0"/>
              <a:t>, solutions and technologies that support following issues: </a:t>
            </a:r>
            <a:br>
              <a:rPr lang="en-US" dirty="0" smtClean="0"/>
            </a:br>
            <a:r>
              <a:rPr lang="en-US" dirty="0" smtClean="0"/>
              <a:t/>
            </a:r>
            <a:br>
              <a:rPr lang="en-US" dirty="0" smtClean="0"/>
            </a:br>
            <a:r>
              <a:rPr lang="en-US" sz="1200" u="sng" kern="1200" dirty="0" smtClean="0">
                <a:solidFill>
                  <a:schemeClr val="tx1"/>
                </a:solidFill>
                <a:effectLst/>
                <a:latin typeface="Arial" charset="0"/>
                <a:ea typeface="+mn-ea"/>
                <a:cs typeface="+mn-cs"/>
                <a:hlinkClick r:id="rId3"/>
              </a:rPr>
              <a:t>information</a:t>
            </a:r>
            <a:r>
              <a:rPr lang="en-US" dirty="0" smtClean="0"/>
              <a:t> integration master data management </a:t>
            </a:r>
            <a:r>
              <a:rPr lang="en-US" sz="1200" u="sng" kern="1200" dirty="0" smtClean="0">
                <a:solidFill>
                  <a:schemeClr val="tx1"/>
                </a:solidFill>
                <a:effectLst/>
                <a:latin typeface="Arial" charset="0"/>
                <a:ea typeface="+mn-ea"/>
                <a:cs typeface="+mn-cs"/>
                <a:hlinkClick r:id="rId3"/>
              </a:rPr>
              <a:t>data warehousing</a:t>
            </a:r>
            <a:r>
              <a:rPr lang="en-US" dirty="0" smtClean="0"/>
              <a:t> BI tools repository of best practices and </a:t>
            </a:r>
            <a:r>
              <a:rPr lang="en-US" sz="1200" u="sng" kern="1200" dirty="0" smtClean="0">
                <a:solidFill>
                  <a:schemeClr val="tx1"/>
                </a:solidFill>
                <a:effectLst/>
                <a:latin typeface="Arial" charset="0"/>
                <a:ea typeface="+mn-ea"/>
                <a:cs typeface="+mn-cs"/>
                <a:hlinkClick r:id="rId3"/>
              </a:rPr>
              <a:t>business</a:t>
            </a:r>
            <a:r>
              <a:rPr lang="en-US" dirty="0" smtClean="0"/>
              <a:t> models </a:t>
            </a:r>
            <a:br>
              <a:rPr lang="en-US" dirty="0" smtClean="0"/>
            </a:br>
            <a:r>
              <a:rPr lang="en-US" dirty="0" smtClean="0"/>
              <a:t/>
            </a:r>
            <a:br>
              <a:rPr lang="en-US" dirty="0" smtClean="0"/>
            </a:br>
            <a:r>
              <a:rPr lang="en-US" dirty="0" smtClean="0"/>
              <a:t>Among the many solutions available on the market we might pay attention to the following </a:t>
            </a:r>
            <a:r>
              <a:rPr lang="en-US" sz="1200" u="sng" kern="1200" dirty="0" smtClean="0">
                <a:solidFill>
                  <a:schemeClr val="tx1"/>
                </a:solidFill>
                <a:effectLst/>
                <a:latin typeface="Arial" charset="0"/>
                <a:ea typeface="+mn-ea"/>
                <a:cs typeface="+mn-cs"/>
                <a:hlinkClick r:id="rId3"/>
              </a:rPr>
              <a:t>solution providers</a:t>
            </a:r>
            <a:r>
              <a:rPr lang="en-US"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 </a:t>
            </a:r>
            <a:r>
              <a:rPr lang="en-US" dirty="0" smtClean="0">
                <a:hlinkClick r:id="rId4"/>
              </a:rPr>
              <a:t>Microsoft</a:t>
            </a:r>
            <a:r>
              <a:rPr lang="en-US" dirty="0" smtClean="0"/>
              <a:t> </a:t>
            </a:r>
            <a:br>
              <a:rPr lang="en-US" dirty="0" smtClean="0"/>
            </a:br>
            <a:r>
              <a:rPr lang="en-US" dirty="0" smtClean="0"/>
              <a:t/>
            </a:r>
            <a:br>
              <a:rPr lang="en-US" dirty="0" smtClean="0"/>
            </a:br>
            <a:r>
              <a:rPr lang="en-US" dirty="0" smtClean="0"/>
              <a:t>- </a:t>
            </a:r>
            <a:r>
              <a:rPr lang="en-US" dirty="0" smtClean="0">
                <a:hlinkClick r:id="rId5"/>
              </a:rPr>
              <a:t>Sybase</a:t>
            </a:r>
            <a:r>
              <a:rPr lang="en-US" dirty="0" smtClean="0"/>
              <a:t> </a:t>
            </a:r>
            <a:br>
              <a:rPr lang="en-US" dirty="0" smtClean="0"/>
            </a:br>
            <a:r>
              <a:rPr lang="en-US" dirty="0" smtClean="0"/>
              <a:t/>
            </a:r>
            <a:br>
              <a:rPr lang="en-US" dirty="0" smtClean="0"/>
            </a:br>
            <a:r>
              <a:rPr lang="en-US" dirty="0" smtClean="0"/>
              <a:t>- </a:t>
            </a:r>
            <a:r>
              <a:rPr lang="en-US" dirty="0" smtClean="0">
                <a:hlinkClick r:id="rId6"/>
              </a:rPr>
              <a:t>IBM</a:t>
            </a:r>
            <a:r>
              <a:rPr lang="en-US" dirty="0" smtClean="0"/>
              <a:t> </a:t>
            </a:r>
            <a:br>
              <a:rPr lang="en-US" dirty="0" smtClean="0"/>
            </a:br>
            <a:r>
              <a:rPr lang="en-US" dirty="0" smtClean="0"/>
              <a:t/>
            </a:r>
            <a:br>
              <a:rPr lang="en-US" dirty="0" smtClean="0"/>
            </a:br>
            <a:r>
              <a:rPr lang="en-US" dirty="0" smtClean="0"/>
              <a:t>- </a:t>
            </a:r>
            <a:r>
              <a:rPr lang="en-US" dirty="0" err="1" smtClean="0">
                <a:hlinkClick r:id="rId7"/>
              </a:rPr>
              <a:t>QlikTech</a:t>
            </a:r>
            <a:r>
              <a:rPr lang="en-US" dirty="0" smtClean="0"/>
              <a:t> </a:t>
            </a:r>
            <a:br>
              <a:rPr lang="en-US" dirty="0" smtClean="0"/>
            </a:br>
            <a:r>
              <a:rPr lang="en-US" dirty="0" smtClean="0"/>
              <a:t/>
            </a:r>
            <a:br>
              <a:rPr lang="en-US" dirty="0" smtClean="0"/>
            </a:br>
            <a:r>
              <a:rPr lang="en-US" dirty="0" smtClean="0"/>
              <a:t>- </a:t>
            </a:r>
            <a:r>
              <a:rPr lang="en-US" dirty="0" smtClean="0">
                <a:hlinkClick r:id="rId8"/>
              </a:rPr>
              <a:t>SAS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F2A8472-7115-4773-889E-8A2A2A4A2CD7}" type="slidenum">
              <a:rPr lang="en-US" smtClean="0"/>
              <a:pPr>
                <a:defRPr/>
              </a:pPr>
              <a:t>1</a:t>
            </a:fld>
            <a:endParaRPr lang="en-US"/>
          </a:p>
        </p:txBody>
      </p:sp>
    </p:spTree>
    <p:extLst>
      <p:ext uri="{BB962C8B-B14F-4D97-AF65-F5344CB8AC3E}">
        <p14:creationId xmlns:p14="http://schemas.microsoft.com/office/powerpoint/2010/main" val="3947444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xfrm>
            <a:off x="511176" y="4205515"/>
            <a:ext cx="5842000" cy="4572883"/>
          </a:xfrm>
          <a:noFill/>
          <a:ln/>
        </p:spPr>
        <p:txBody>
          <a:bodyPr/>
          <a:lstStyle/>
          <a:p>
            <a:r>
              <a:rPr lang="en-US" sz="1000" b="1" dirty="0" smtClean="0"/>
              <a:t>Source: this slide is from</a:t>
            </a:r>
            <a:r>
              <a:rPr lang="en-US" sz="1000" b="1" baseline="0" dirty="0" smtClean="0"/>
              <a:t> </a:t>
            </a:r>
            <a:r>
              <a:rPr lang="en-US" sz="1000" b="1" dirty="0" err="1" smtClean="0"/>
              <a:t>MicroStrategy</a:t>
            </a:r>
            <a:endParaRPr lang="en-US" sz="1000" b="1" dirty="0" smtClean="0"/>
          </a:p>
          <a:p>
            <a:endParaRPr lang="en-US" sz="1000" baseline="0" dirty="0" smtClean="0">
              <a:latin typeface="Times" pitchFamily="1" charset="0"/>
              <a:ea typeface="ＭＳ Ｐゴシック" pitchFamily="1" charset="-128"/>
            </a:endParaRPr>
          </a:p>
          <a:p>
            <a:r>
              <a:rPr lang="en-US" sz="1000" dirty="0" smtClean="0">
                <a:latin typeface="Times" pitchFamily="1" charset="0"/>
                <a:ea typeface="ＭＳ Ｐゴシック" pitchFamily="1" charset="-128"/>
              </a:rPr>
              <a:t>A BI system is composed of several key components. The BI platform sits between business users you see at the top of this slide who consume the information, and all of the data sources your see at the bottom. The role of the BI platform is to interpret and harmonize all of the complex data across all of the different databases so that users and IT personnel can design reports and interact with data without requiring that they have any knowledge of the underlying technical complexities and inconsistencies that might exist in the databases.  </a:t>
            </a:r>
          </a:p>
          <a:p>
            <a:endParaRPr lang="en-US" sz="1000" dirty="0" smtClean="0">
              <a:latin typeface="Times" pitchFamily="1" charset="0"/>
              <a:ea typeface="ＭＳ Ｐゴシック" pitchFamily="1" charset="-128"/>
            </a:endParaRPr>
          </a:p>
          <a:p>
            <a:r>
              <a:rPr lang="en-US" sz="1000" dirty="0" smtClean="0">
                <a:latin typeface="Times" pitchFamily="1" charset="0"/>
                <a:ea typeface="ＭＳ Ｐゴシック" pitchFamily="1" charset="-128"/>
              </a:rPr>
              <a:t>The BI platform provides a user interface to business people with which they can interact with their company’s data in any of 7</a:t>
            </a:r>
            <a:r>
              <a:rPr lang="en-US" sz="1000" baseline="0" dirty="0" smtClean="0">
                <a:latin typeface="Times" pitchFamily="1" charset="0"/>
                <a:ea typeface="ＭＳ Ｐゴシック" pitchFamily="1" charset="-128"/>
              </a:rPr>
              <a:t> </a:t>
            </a:r>
            <a:r>
              <a:rPr lang="en-US" sz="1000" dirty="0" smtClean="0">
                <a:latin typeface="Times" pitchFamily="1" charset="0"/>
                <a:ea typeface="ＭＳ Ｐゴシック" pitchFamily="1" charset="-128"/>
              </a:rPr>
              <a:t>different ways – which we call the 7 Styles of BI.  The seven styles of BI are listed in the diagram and include: Reporting, Dashboards, OLAP Analysis, Advanced or Ad-hoc Analysis, and Pro-active Alerting.  Many BI tools support one or two of these styles of BI within the same architecture, but with the MicroStrategy architecture, you can get all 5 Styles of BI within the exact same user interface and all built on the exact same building blocks (called metadata).  </a:t>
            </a:r>
          </a:p>
          <a:p>
            <a:endParaRPr lang="en-US" sz="1000" dirty="0" smtClean="0">
              <a:latin typeface="Times" pitchFamily="1" charset="0"/>
              <a:ea typeface="ＭＳ Ｐゴシック" pitchFamily="1" charset="-128"/>
            </a:endParaRPr>
          </a:p>
          <a:p>
            <a:r>
              <a:rPr lang="en-US" sz="1000" dirty="0" smtClean="0">
                <a:latin typeface="Times" pitchFamily="1" charset="0"/>
                <a:ea typeface="ＭＳ Ｐゴシック" pitchFamily="1" charset="-128"/>
              </a:rPr>
              <a:t>And at the right you see that the real value of a BI platform is that it allows companies to create and deploy very many BI applications composed of reports, dashboards, and other analytic workflow… some of which are created by IT professionals, some are created by analysts, but ideally, the majority are created by average business people in the normal process of doing their various jobs.  </a:t>
            </a:r>
          </a:p>
          <a:p>
            <a:endParaRPr lang="en-US" sz="1000" dirty="0" smtClean="0">
              <a:latin typeface="Times" pitchFamily="1" charset="0"/>
              <a:ea typeface="ＭＳ Ｐゴシック" pitchFamily="1"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Arial" charset="0"/>
                <a:ea typeface="+mn-ea"/>
                <a:cs typeface="+mn-cs"/>
              </a:rPr>
              <a:t>MicroStrategy presents its solution at a Platform-as-a-Service (PaaS). It is offered either on premise or in the cloud.  Cloud platform services enable subscribers to build and deploy any BI application with complete customization and control, database, and ETL infrastructure. 	</a:t>
            </a:r>
          </a:p>
          <a:p>
            <a:endParaRPr lang="en-US" sz="1000" dirty="0" smtClean="0">
              <a:latin typeface="Times" pitchFamily="1" charset="0"/>
              <a:ea typeface="ＭＳ Ｐゴシック" pitchFamily="1" charset="-128"/>
            </a:endParaRPr>
          </a:p>
          <a:p>
            <a:endParaRPr lang="en-US" sz="1000" dirty="0" smtClean="0">
              <a:latin typeface="Times" pitchFamily="1" charset="0"/>
              <a:ea typeface="ＭＳ Ｐゴシック" pitchFamily="1" charset="-128"/>
            </a:endParaRPr>
          </a:p>
        </p:txBody>
      </p:sp>
    </p:spTree>
    <p:extLst>
      <p:ext uri="{BB962C8B-B14F-4D97-AF65-F5344CB8AC3E}">
        <p14:creationId xmlns:p14="http://schemas.microsoft.com/office/powerpoint/2010/main" val="91517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Source this slide is from</a:t>
            </a:r>
            <a:r>
              <a:rPr lang="en-US" b="1" baseline="0" dirty="0" smtClean="0"/>
              <a:t> </a:t>
            </a:r>
            <a:r>
              <a:rPr lang="en-US" b="1" dirty="0" err="1" smtClean="0"/>
              <a:t>MicroStrategy</a:t>
            </a:r>
            <a:endParaRPr lang="en-US" b="1" baseline="0" dirty="0" smtClean="0"/>
          </a:p>
          <a:p>
            <a:endParaRPr lang="en-US" b="1"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i="1" dirty="0" smtClean="0"/>
              <a:t>The BI</a:t>
            </a:r>
            <a:r>
              <a:rPr lang="en-US" i="1" baseline="0" dirty="0" smtClean="0"/>
              <a:t> system should allow you to analyze, monitor and act on the information it presents to you. </a:t>
            </a:r>
            <a:r>
              <a:rPr lang="en-US" sz="1200" b="0" i="0" u="none" strike="noStrike" kern="1200" baseline="0" dirty="0" smtClean="0">
                <a:solidFill>
                  <a:schemeClr val="tx1"/>
                </a:solidFill>
                <a:latin typeface="Arial" charset="0"/>
                <a:ea typeface="ＭＳ Ｐゴシック" pitchFamily="127" charset="-128"/>
                <a:cs typeface="ＭＳ Ｐゴシック" pitchFamily="127" charset="-128"/>
              </a:rPr>
              <a:t>A significant technology that has become a key player in descriptive analytic area is data discovery and visualization. Using the latest visualization tools in the marketplace, we can now develop powerful insights into the operations of our organization.</a:t>
            </a:r>
          </a:p>
          <a:p>
            <a:endParaRPr lang="en-US" i="1" baseline="0" dirty="0" smtClean="0"/>
          </a:p>
          <a:p>
            <a:r>
              <a:rPr lang="en-US" dirty="0" smtClean="0"/>
              <a:t>Traditionally, BI involves delivering the right information in the right format to the right people at the right time for more informed decision making. </a:t>
            </a:r>
            <a:r>
              <a:rPr lang="en-US" sz="1200" b="0" i="0" u="none" strike="noStrike" kern="1200" baseline="0" dirty="0" smtClean="0">
                <a:solidFill>
                  <a:schemeClr val="tx1"/>
                </a:solidFill>
                <a:latin typeface="Arial" charset="0"/>
                <a:ea typeface="+mn-ea"/>
                <a:cs typeface="+mn-cs"/>
              </a:rPr>
              <a:t>BI decision-support applications facilitate many activities, including: multidimensional analysis, for example, online analytical processing (OLAP); click-stream analysis; data mining; forecasting, business analysis; balanced scorecard preparation; visualization; querying; reporting and charting (including just-in-time and agent-based alerts); geospatial analysis; knowledge management; enterprise portal implementation; mining for text, content, and voice; digital dashboard access; and other cross-functional activities.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i="1" dirty="0"/>
          </a:p>
        </p:txBody>
      </p:sp>
      <p:sp>
        <p:nvSpPr>
          <p:cNvPr id="4" name="Slide Number Placeholder 3"/>
          <p:cNvSpPr>
            <a:spLocks noGrp="1"/>
          </p:cNvSpPr>
          <p:nvPr>
            <p:ph type="sldNum" sz="quarter" idx="10"/>
          </p:nvPr>
        </p:nvSpPr>
        <p:spPr/>
        <p:txBody>
          <a:bodyPr/>
          <a:lstStyle/>
          <a:p>
            <a:pPr>
              <a:defRPr/>
            </a:pPr>
            <a:fld id="{3F2A8472-7115-4773-889E-8A2A2A4A2CD7}" type="slidenum">
              <a:rPr lang="en-US" smtClean="0"/>
              <a:pPr>
                <a:defRPr/>
              </a:pPr>
              <a:t>3</a:t>
            </a:fld>
            <a:endParaRPr lang="en-US"/>
          </a:p>
        </p:txBody>
      </p:sp>
    </p:spTree>
    <p:extLst>
      <p:ext uri="{BB962C8B-B14F-4D97-AF65-F5344CB8AC3E}">
        <p14:creationId xmlns:p14="http://schemas.microsoft.com/office/powerpoint/2010/main" val="2884198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Source: this slide is from</a:t>
            </a:r>
            <a:r>
              <a:rPr lang="en-US" b="1" baseline="0" dirty="0" smtClean="0"/>
              <a:t> </a:t>
            </a:r>
            <a:r>
              <a:rPr lang="en-US" b="1" dirty="0" err="1" smtClean="0"/>
              <a:t>MicroStrategy</a:t>
            </a:r>
            <a:endParaRPr lang="en-US" b="1" dirty="0" smtClean="0"/>
          </a:p>
          <a:p>
            <a:endParaRPr lang="en-US" sz="1200" b="0" i="0" u="none" strike="noStrike" kern="1200" baseline="0" dirty="0" smtClean="0">
              <a:solidFill>
                <a:schemeClr val="tx1"/>
              </a:solidFill>
              <a:latin typeface="Arial" charset="0"/>
              <a:ea typeface="+mn-ea"/>
              <a:cs typeface="+mn-cs"/>
            </a:endParaRPr>
          </a:p>
          <a:p>
            <a:r>
              <a:rPr lang="en-US" sz="1200" b="0" i="0" u="none" strike="noStrike" kern="1200" baseline="0" dirty="0" smtClean="0">
                <a:solidFill>
                  <a:schemeClr val="tx1"/>
                </a:solidFill>
                <a:latin typeface="Arial" charset="0"/>
                <a:ea typeface="+mn-ea"/>
                <a:cs typeface="+mn-cs"/>
              </a:rPr>
              <a:t>See </a:t>
            </a:r>
            <a:r>
              <a:rPr lang="en-US" dirty="0" err="1" smtClean="0"/>
              <a:t>Sharda</a:t>
            </a:r>
            <a:r>
              <a:rPr lang="en-US" dirty="0" smtClean="0"/>
              <a:t>, R. </a:t>
            </a:r>
            <a:r>
              <a:rPr lang="en-US" dirty="0" err="1" smtClean="0"/>
              <a:t>Delen</a:t>
            </a:r>
            <a:r>
              <a:rPr lang="en-US" dirty="0" smtClean="0"/>
              <a:t>, D. and Turban, E. (2015), Business Intelligence and Analytics: Systems for Decision Support, 10 ED, Chapter </a:t>
            </a:r>
            <a:r>
              <a:rPr lang="en-US" dirty="0" smtClean="0"/>
              <a:t>1.</a:t>
            </a:r>
            <a:endParaRPr lang="en-US" dirty="0"/>
          </a:p>
        </p:txBody>
      </p:sp>
      <p:sp>
        <p:nvSpPr>
          <p:cNvPr id="4" name="Slide Number Placeholder 3"/>
          <p:cNvSpPr>
            <a:spLocks noGrp="1"/>
          </p:cNvSpPr>
          <p:nvPr>
            <p:ph type="sldNum" sz="quarter" idx="10"/>
          </p:nvPr>
        </p:nvSpPr>
        <p:spPr/>
        <p:txBody>
          <a:bodyPr/>
          <a:lstStyle/>
          <a:p>
            <a:pPr>
              <a:defRPr/>
            </a:pPr>
            <a:fld id="{3F2A8472-7115-4773-889E-8A2A2A4A2CD7}" type="slidenum">
              <a:rPr lang="en-US" smtClean="0"/>
              <a:pPr>
                <a:defRPr/>
              </a:pPr>
              <a:t>4</a:t>
            </a:fld>
            <a:endParaRPr lang="en-US"/>
          </a:p>
        </p:txBody>
      </p:sp>
    </p:spTree>
    <p:extLst>
      <p:ext uri="{BB962C8B-B14F-4D97-AF65-F5344CB8AC3E}">
        <p14:creationId xmlns:p14="http://schemas.microsoft.com/office/powerpoint/2010/main" val="590952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OLAP for Ad hoc query and reporting</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dirty="0" smtClean="0"/>
          </a:p>
          <a:p>
            <a:pPr lvl="0"/>
            <a:endParaRPr lang="en-US" sz="1200"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F2A8472-7115-4773-889E-8A2A2A4A2CD7}" type="slidenum">
              <a:rPr lang="en-US" smtClean="0"/>
              <a:pPr>
                <a:defRPr/>
              </a:pPr>
              <a:t>5</a:t>
            </a:fld>
            <a:endParaRPr lang="en-US"/>
          </a:p>
        </p:txBody>
      </p:sp>
    </p:spTree>
    <p:extLst>
      <p:ext uri="{BB962C8B-B14F-4D97-AF65-F5344CB8AC3E}">
        <p14:creationId xmlns:p14="http://schemas.microsoft.com/office/powerpoint/2010/main" val="914091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Source: this slide is from</a:t>
            </a:r>
            <a:r>
              <a:rPr lang="en-US" b="1" baseline="0" dirty="0" smtClean="0"/>
              <a:t> </a:t>
            </a:r>
            <a:r>
              <a:rPr lang="en-US" b="1" dirty="0" err="1" smtClean="0"/>
              <a:t>MicroStrategy</a:t>
            </a:r>
            <a:endParaRPr lang="en-US" b="1"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dirty="0" smtClean="0"/>
          </a:p>
          <a:p>
            <a:r>
              <a:rPr lang="en-US" b="1" dirty="0" smtClean="0"/>
              <a:t>Free-Form Interactive Exploration:</a:t>
            </a:r>
            <a:r>
              <a:rPr lang="en-US" dirty="0" smtClean="0"/>
              <a:t> Enables the exploration of data via the manipulation of chart images, with the color, brightness, size, shape and motion of visual objects representing aspects of the dataset being analyzed.  This includes an array of visualization options that go beyond those of pie, bar and line charts, including heat and tree maps, geographic maps, scatter plots and other special-purpose visuals. These tools enable users to analyze the data by interacting directly with a visual representation of it. </a:t>
            </a:r>
            <a:endParaRPr lang="en-US" dirty="0"/>
          </a:p>
        </p:txBody>
      </p:sp>
      <p:sp>
        <p:nvSpPr>
          <p:cNvPr id="4" name="Slide Number Placeholder 3"/>
          <p:cNvSpPr>
            <a:spLocks noGrp="1"/>
          </p:cNvSpPr>
          <p:nvPr>
            <p:ph type="sldNum" sz="quarter" idx="10"/>
          </p:nvPr>
        </p:nvSpPr>
        <p:spPr/>
        <p:txBody>
          <a:bodyPr/>
          <a:lstStyle/>
          <a:p>
            <a:pPr>
              <a:defRPr/>
            </a:pPr>
            <a:fld id="{3F2A8472-7115-4773-889E-8A2A2A4A2CD7}" type="slidenum">
              <a:rPr lang="en-US" smtClean="0"/>
              <a:pPr>
                <a:defRPr/>
              </a:pPr>
              <a:t>6</a:t>
            </a:fld>
            <a:endParaRPr lang="en-US"/>
          </a:p>
        </p:txBody>
      </p:sp>
    </p:spTree>
    <p:extLst>
      <p:ext uri="{BB962C8B-B14F-4D97-AF65-F5344CB8AC3E}">
        <p14:creationId xmlns:p14="http://schemas.microsoft.com/office/powerpoint/2010/main" val="2408426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AE93737E-5052-48D5-B2F6-2937C96896AD}" type="slidenum">
              <a:rPr lang="en-US" smtClean="0">
                <a:latin typeface="Arial" pitchFamily="34" charset="0"/>
                <a:ea typeface="ＭＳ Ｐゴシック" pitchFamily="1" charset="-128"/>
              </a:rPr>
              <a:pPr/>
              <a:t>7</a:t>
            </a:fld>
            <a:endParaRPr lang="en-US" smtClean="0">
              <a:latin typeface="Arial" pitchFamily="34" charset="0"/>
              <a:ea typeface="ＭＳ Ｐゴシック" pitchFamily="1" charset="-128"/>
            </a:endParaRPr>
          </a:p>
        </p:txBody>
      </p:sp>
      <p:sp>
        <p:nvSpPr>
          <p:cNvPr id="28675" name="Rectangle 2"/>
          <p:cNvSpPr>
            <a:spLocks noGrp="1" noRot="1" noChangeAspect="1" noChangeArrowheads="1" noTextEdit="1"/>
          </p:cNvSpPr>
          <p:nvPr>
            <p:ph type="sldImg"/>
          </p:nvPr>
        </p:nvSpPr>
        <p:spPr>
          <a:xfrm>
            <a:off x="2022475" y="547688"/>
            <a:ext cx="4370388" cy="3278187"/>
          </a:xfrm>
          <a:ln/>
        </p:spPr>
      </p:sp>
      <p:sp>
        <p:nvSpPr>
          <p:cNvPr id="28676" name="Rectangle 3"/>
          <p:cNvSpPr>
            <a:spLocks noGrp="1" noChangeArrowheads="1"/>
          </p:cNvSpPr>
          <p:nvPr>
            <p:ph type="body" idx="1"/>
          </p:nvPr>
        </p:nvSpPr>
        <p:spPr>
          <a:xfrm>
            <a:off x="309049" y="4004260"/>
            <a:ext cx="6546029" cy="4774432"/>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1" dirty="0" smtClean="0"/>
              <a:t>Source: this slide is from</a:t>
            </a:r>
            <a:r>
              <a:rPr lang="en-US" b="1" baseline="0" dirty="0" smtClean="0"/>
              <a:t> </a:t>
            </a:r>
            <a:r>
              <a:rPr lang="en-US" b="1" dirty="0" err="1" smtClean="0"/>
              <a:t>MicroStrategy</a:t>
            </a:r>
            <a:endParaRPr lang="en-US" b="1"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BI platforms</a:t>
            </a:r>
            <a:r>
              <a:rPr lang="en-US" baseline="0" dirty="0" smtClean="0"/>
              <a:t> need to </a:t>
            </a:r>
            <a:r>
              <a:rPr lang="en-US" dirty="0" smtClean="0"/>
              <a:t>Provides the ability to create highly formatted, print-ready and interactive reports, with or without parameters.  </a:t>
            </a:r>
            <a:r>
              <a:rPr lang="en-US" sz="1200" kern="1200" dirty="0" smtClean="0">
                <a:solidFill>
                  <a:schemeClr val="tx1"/>
                </a:solidFill>
                <a:effectLst/>
                <a:latin typeface="Arial" charset="0"/>
                <a:ea typeface="+mn-ea"/>
                <a:cs typeface="+mn-cs"/>
              </a:rPr>
              <a:t>Business reporting and visual analytics (a collection of tools for manipulating, mining, and analyzing the data in the data warehouse.</a:t>
            </a:r>
            <a:r>
              <a:rPr lang="en-US" sz="1200" kern="1200" baseline="0" dirty="0" smtClean="0">
                <a:solidFill>
                  <a:schemeClr val="tx1"/>
                </a:solidFill>
                <a:effectLst/>
                <a:latin typeface="Arial" charset="0"/>
                <a:ea typeface="+mn-ea"/>
                <a:cs typeface="+mn-cs"/>
              </a:rPr>
              <a:t> </a:t>
            </a:r>
            <a:endParaRPr lang="en-US" sz="1200" kern="1200" dirty="0" smtClean="0">
              <a:solidFill>
                <a:schemeClr val="tx1"/>
              </a:solidFill>
              <a:effectLst/>
              <a:latin typeface="Arial" charset="0"/>
              <a:ea typeface="+mn-ea"/>
              <a:cs typeface="+mn-cs"/>
            </a:endParaRPr>
          </a:p>
          <a:p>
            <a:pPr eaLnBrk="1" hangingPunct="1"/>
            <a:endParaRPr lang="en-US" baseline="0" dirty="0" smtClean="0">
              <a:latin typeface="Arial" pitchFamily="34" charset="0"/>
            </a:endParaRPr>
          </a:p>
          <a:p>
            <a:pPr eaLnBrk="1" hangingPunct="1"/>
            <a:r>
              <a:rPr lang="en-US" baseline="0" dirty="0" smtClean="0">
                <a:latin typeface="Arial" pitchFamily="34" charset="0"/>
              </a:rPr>
              <a:t>Enterprise reports are </a:t>
            </a:r>
            <a:r>
              <a:rPr lang="en-US" dirty="0" smtClean="0">
                <a:latin typeface="Arial" pitchFamily="34" charset="0"/>
              </a:rPr>
              <a:t>the very detailed reports that are the mainstream of reporting applications today. These highly structured, densely populated, multi-page reports are designed to convey large amounts of operational performance data.   These</a:t>
            </a:r>
            <a:r>
              <a:rPr lang="en-US" baseline="0" dirty="0" smtClean="0">
                <a:latin typeface="Arial" pitchFamily="34" charset="0"/>
              </a:rPr>
              <a:t> reports are often organized hierarchically and may use banding to make them more readable.  </a:t>
            </a:r>
          </a:p>
          <a:p>
            <a:pPr eaLnBrk="1" hangingPunct="1"/>
            <a:endParaRPr lang="en-US" baseline="0" dirty="0" smtClean="0">
              <a:latin typeface="Arial" pitchFamily="34" charset="0"/>
            </a:endParaRPr>
          </a:p>
          <a:p>
            <a:pPr eaLnBrk="1" hangingPunct="1"/>
            <a:r>
              <a:rPr lang="en-US" baseline="0" dirty="0" smtClean="0">
                <a:latin typeface="Arial" pitchFamily="34" charset="0"/>
              </a:rPr>
              <a:t>The need to be Print-perfect so business people can take them to meetings.  They need to be pixel-perfect so any format and be achieved as is especially the case with business reports.  And they need to be page-perfect so that they are ready for high production printing such as with bills and statements.</a:t>
            </a:r>
          </a:p>
          <a:p>
            <a:pPr eaLnBrk="1" hangingPunct="1"/>
            <a:endParaRPr lang="en-US" dirty="0" smtClean="0">
              <a:latin typeface="Arial" pitchFamily="34" charset="0"/>
            </a:endParaRPr>
          </a:p>
          <a:p>
            <a:pPr eaLnBrk="1" hangingPunct="1"/>
            <a:r>
              <a:rPr lang="en-US" b="1" dirty="0" smtClean="0">
                <a:latin typeface="Arial" pitchFamily="34" charset="0"/>
              </a:rPr>
              <a:t>Managed Metric Reports</a:t>
            </a:r>
          </a:p>
          <a:p>
            <a:pPr eaLnBrk="1" hangingPunct="1"/>
            <a:r>
              <a:rPr lang="en-US" dirty="0" err="1" smtClean="0">
                <a:latin typeface="Arial" pitchFamily="34" charset="0"/>
              </a:rPr>
              <a:t>MicroStrategy</a:t>
            </a:r>
            <a:r>
              <a:rPr lang="en-US" dirty="0" smtClean="0">
                <a:latin typeface="Arial" pitchFamily="34" charset="0"/>
              </a:rPr>
              <a:t> customers are also now beginning to distribute specialized reports call “managed metrics” reports.  They are like dashboards, but with greater emphasis on comprehensive lists of metrics that let diverse people monitor the metrics that matter to there own contribution to the organizational goals.</a:t>
            </a:r>
          </a:p>
          <a:p>
            <a:pPr eaLnBrk="1" hangingPunct="1"/>
            <a:endParaRPr lang="en-US" dirty="0" smtClean="0"/>
          </a:p>
        </p:txBody>
      </p:sp>
    </p:spTree>
    <p:extLst>
      <p:ext uri="{BB962C8B-B14F-4D97-AF65-F5344CB8AC3E}">
        <p14:creationId xmlns:p14="http://schemas.microsoft.com/office/powerpoint/2010/main" val="573850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24026EBF-42FD-46CD-A5D8-ECD550162CAA}" type="slidenum">
              <a:rPr lang="en-US" smtClean="0">
                <a:latin typeface="Arial" pitchFamily="34" charset="0"/>
                <a:ea typeface="ＭＳ Ｐゴシック" pitchFamily="1" charset="-128"/>
              </a:rPr>
              <a:pPr/>
              <a:t>8</a:t>
            </a:fld>
            <a:endParaRPr lang="en-US" smtClean="0">
              <a:latin typeface="Arial" pitchFamily="34" charset="0"/>
              <a:ea typeface="ＭＳ Ｐゴシック" pitchFamily="1" charset="-128"/>
            </a:endParaRPr>
          </a:p>
        </p:txBody>
      </p:sp>
      <p:sp>
        <p:nvSpPr>
          <p:cNvPr id="27651" name="Rectangle 2"/>
          <p:cNvSpPr>
            <a:spLocks noGrp="1" noRot="1" noChangeAspect="1" noChangeArrowheads="1" noTextEdit="1"/>
          </p:cNvSpPr>
          <p:nvPr>
            <p:ph type="sldImg"/>
          </p:nvPr>
        </p:nvSpPr>
        <p:spPr>
          <a:xfrm>
            <a:off x="2022475" y="547688"/>
            <a:ext cx="4370388" cy="3278187"/>
          </a:xfrm>
          <a:ln/>
        </p:spPr>
      </p:sp>
      <p:sp>
        <p:nvSpPr>
          <p:cNvPr id="27652" name="Rectangle 3"/>
          <p:cNvSpPr>
            <a:spLocks noGrp="1" noChangeArrowheads="1"/>
          </p:cNvSpPr>
          <p:nvPr>
            <p:ph type="body" idx="1"/>
          </p:nvPr>
        </p:nvSpPr>
        <p:spPr>
          <a:xfrm>
            <a:off x="309049" y="4004260"/>
            <a:ext cx="6546029" cy="4774432"/>
          </a:xfrm>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1" dirty="0" smtClean="0"/>
              <a:t>Source: this slide is from</a:t>
            </a:r>
            <a:r>
              <a:rPr lang="en-US" b="1" baseline="0" dirty="0" smtClean="0"/>
              <a:t> </a:t>
            </a:r>
            <a:r>
              <a:rPr lang="en-US" b="1" dirty="0" err="1" smtClean="0"/>
              <a:t>MicroStrategy</a:t>
            </a:r>
            <a:endParaRPr lang="en-US" b="1" dirty="0" smtClean="0"/>
          </a:p>
          <a:p>
            <a:pPr eaLnBrk="1" hangingPunct="1"/>
            <a:endParaRPr lang="en-US" b="1" dirty="0" smtClean="0"/>
          </a:p>
          <a:p>
            <a:pPr eaLnBrk="1" hangingPunct="1"/>
            <a:r>
              <a:rPr lang="en-US" b="1" dirty="0" smtClean="0"/>
              <a:t>Dashboards:</a:t>
            </a:r>
            <a:r>
              <a:rPr lang="en-US" dirty="0" smtClean="0"/>
              <a:t>. IT-authored or centrally authored dashboards are a style of reporting that graphically depicts performance measures. This includes the ability to publish multi-object, linked reports and parameters with intuitive and interactive displays; dashboards often employ visualization components such as gauges, sliders, checkboxes and maps, and are often used to show the actual value of the measure compared with a goal or target value. </a:t>
            </a:r>
          </a:p>
          <a:p>
            <a:pPr eaLnBrk="1" hangingPunct="1"/>
            <a:r>
              <a:rPr lang="en-US" dirty="0" smtClean="0"/>
              <a:t>Dashboards can represent operational or strategic information. </a:t>
            </a:r>
            <a:r>
              <a:rPr lang="en-US" dirty="0" smtClean="0">
                <a:latin typeface="Arial" pitchFamily="34" charset="0"/>
              </a:rPr>
              <a:t>The most basic business monitoring tool today are the scorecards and dashboards – typically generated for managers and executives who need an overall view of business performance.  </a:t>
            </a:r>
          </a:p>
          <a:p>
            <a:pPr eaLnBrk="1" hangingPunct="1"/>
            <a:endParaRPr lang="en-US" dirty="0" smtClean="0">
              <a:latin typeface="Arial"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Calibri" charset="0"/>
                <a:ea typeface="MS PGothic" charset="0"/>
              </a:rPr>
              <a:t>That really takes us to a more detailed look at </a:t>
            </a:r>
            <a:r>
              <a:rPr lang="en-US" dirty="0" err="1" smtClean="0">
                <a:latin typeface="Calibri" charset="0"/>
                <a:ea typeface="MS PGothic" charset="0"/>
              </a:rPr>
              <a:t>MicroStrategy’s</a:t>
            </a:r>
            <a:r>
              <a:rPr lang="en-US" dirty="0" smtClean="0">
                <a:latin typeface="Calibri" charset="0"/>
                <a:ea typeface="MS PGothic" charset="0"/>
              </a:rPr>
              <a:t> capabilities for system of record business intelligence.  System of record BI is all about managed delivery of data and key performance metrics at scale. It’s the idea that once you’ve created meaningful analytics, you want to be able to operationalize them, to drive them into the organization, to effectively align the organization behind those numbers, enable better decision making, and as a result, elevate performance across the organization.</a:t>
            </a:r>
          </a:p>
          <a:p>
            <a:pPr eaLnBrk="1" hangingPunct="1"/>
            <a:endParaRPr lang="en-US" dirty="0" smtClean="0">
              <a:latin typeface="Arial" pitchFamily="34" charset="0"/>
            </a:endParaRPr>
          </a:p>
          <a:p>
            <a:pPr eaLnBrk="1" hangingPunct="1"/>
            <a:r>
              <a:rPr lang="en-US" b="1" dirty="0" smtClean="0">
                <a:latin typeface="Arial" pitchFamily="34" charset="0"/>
              </a:rPr>
              <a:t>Dashboards</a:t>
            </a:r>
          </a:p>
          <a:p>
            <a:pPr eaLnBrk="1" hangingPunct="1"/>
            <a:r>
              <a:rPr lang="en-US" dirty="0" smtClean="0">
                <a:latin typeface="Arial" pitchFamily="34" charset="0"/>
              </a:rPr>
              <a:t>Dashboard</a:t>
            </a:r>
            <a:r>
              <a:rPr lang="en-US" baseline="0" dirty="0" smtClean="0">
                <a:latin typeface="Arial" pitchFamily="34" charset="0"/>
              </a:rPr>
              <a:t>s allow users to consume a large amount of information at a glance.  </a:t>
            </a:r>
            <a:r>
              <a:rPr lang="en-US" dirty="0" smtClean="0">
                <a:latin typeface="Arial" pitchFamily="34" charset="0"/>
              </a:rPr>
              <a:t>Dashboards contain rich visual elements like the gauges and dials along with graphs and tables.</a:t>
            </a:r>
            <a:r>
              <a:rPr lang="en-US" baseline="0" dirty="0" smtClean="0">
                <a:latin typeface="Arial" pitchFamily="34" charset="0"/>
              </a:rPr>
              <a:t>  D</a:t>
            </a:r>
            <a:r>
              <a:rPr lang="en-US" dirty="0" smtClean="0">
                <a:latin typeface="Arial" pitchFamily="34" charset="0"/>
              </a:rPr>
              <a:t>ashboards provide</a:t>
            </a:r>
            <a:r>
              <a:rPr lang="en-US" baseline="0" dirty="0" smtClean="0">
                <a:latin typeface="Arial" pitchFamily="34" charset="0"/>
              </a:rPr>
              <a:t> </a:t>
            </a:r>
            <a:r>
              <a:rPr lang="en-US" dirty="0" smtClean="0">
                <a:latin typeface="Arial" pitchFamily="34" charset="0"/>
              </a:rPr>
              <a:t>an integrated view of business performance by consolidating the data from across the enterprise</a:t>
            </a:r>
          </a:p>
          <a:p>
            <a:pPr eaLnBrk="1" hangingPunct="1"/>
            <a:endParaRPr lang="en-US" dirty="0" smtClean="0">
              <a:latin typeface="Arial" pitchFamily="34" charset="0"/>
            </a:endParaRPr>
          </a:p>
          <a:p>
            <a:pPr eaLnBrk="1" hangingPunct="1"/>
            <a:r>
              <a:rPr lang="en-US" b="1" dirty="0" smtClean="0">
                <a:latin typeface="Arial" pitchFamily="34" charset="0"/>
              </a:rPr>
              <a:t>Scorecards</a:t>
            </a:r>
          </a:p>
          <a:p>
            <a:pPr eaLnBrk="1" hangingPunct="1"/>
            <a:r>
              <a:rPr lang="en-US" dirty="0" smtClean="0">
                <a:latin typeface="Arial" pitchFamily="34" charset="0"/>
              </a:rPr>
              <a:t>Scorecards often</a:t>
            </a:r>
            <a:r>
              <a:rPr lang="en-US" baseline="0" dirty="0" smtClean="0">
                <a:latin typeface="Arial" pitchFamily="34" charset="0"/>
              </a:rPr>
              <a:t> </a:t>
            </a:r>
            <a:r>
              <a:rPr lang="en-US" dirty="0" smtClean="0">
                <a:latin typeface="Arial" pitchFamily="34" charset="0"/>
              </a:rPr>
              <a:t>adhere to any of the major scorecard methodologies, like Balanced Scorecards, Activity Based Costing, 6 Sigma, or others.</a:t>
            </a:r>
          </a:p>
          <a:p>
            <a:pPr eaLnBrk="1" hangingPunct="1"/>
            <a:endParaRPr lang="en-US" dirty="0" smtClean="0">
              <a:latin typeface="Arial" pitchFamily="34" charset="0"/>
            </a:endParaRPr>
          </a:p>
        </p:txBody>
      </p:sp>
    </p:spTree>
    <p:extLst>
      <p:ext uri="{BB962C8B-B14F-4D97-AF65-F5344CB8AC3E}">
        <p14:creationId xmlns:p14="http://schemas.microsoft.com/office/powerpoint/2010/main" val="6054772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22530" name="Picture 14"/>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9050" y="0"/>
            <a:ext cx="9182100" cy="6858000"/>
          </a:xfrm>
          <a:prstGeom prst="rect">
            <a:avLst/>
          </a:prstGeom>
          <a:noFill/>
          <a:ln w="9525">
            <a:noFill/>
            <a:miter lim="800000"/>
            <a:headEnd/>
            <a:tailEnd/>
          </a:ln>
        </p:spPr>
      </p:pic>
      <p:sp>
        <p:nvSpPr>
          <p:cNvPr id="22533" name="Rectangle 1029"/>
          <p:cNvSpPr>
            <a:spLocks noGrp="1" noChangeArrowheads="1"/>
          </p:cNvSpPr>
          <p:nvPr userDrawn="1"/>
        </p:nvSpPr>
        <p:spPr bwMode="auto">
          <a:xfrm>
            <a:off x="990600" y="1981200"/>
            <a:ext cx="7391400" cy="1143000"/>
          </a:xfrm>
          <a:prstGeom prst="rect">
            <a:avLst/>
          </a:prstGeom>
          <a:noFill/>
          <a:ln w="9525">
            <a:noFill/>
            <a:miter lim="800000"/>
            <a:headEnd/>
            <a:tailEnd/>
          </a:ln>
        </p:spPr>
        <p:txBody>
          <a:bodyPr wrap="none" lIns="0" tIns="0" rIns="0" bIns="0">
            <a:prstTxWarp prst="textNoShape">
              <a:avLst/>
            </a:prstTxWarp>
          </a:bodyPr>
          <a:lstStyle/>
          <a:p>
            <a:pPr eaLnBrk="0" hangingPunct="0"/>
            <a:r>
              <a:rPr lang="en-US" sz="3200">
                <a:solidFill>
                  <a:schemeClr val="bg1"/>
                </a:solidFill>
              </a:rPr>
              <a:t>Click to edit Master title style</a:t>
            </a:r>
          </a:p>
        </p:txBody>
      </p:sp>
      <p:sp>
        <p:nvSpPr>
          <p:cNvPr id="22534" name="Rectangle 1030"/>
          <p:cNvSpPr>
            <a:spLocks noGrp="1" noChangeArrowheads="1"/>
          </p:cNvSpPr>
          <p:nvPr userDrawn="1"/>
        </p:nvSpPr>
        <p:spPr bwMode="auto">
          <a:xfrm>
            <a:off x="990600" y="3200400"/>
            <a:ext cx="7391400" cy="914400"/>
          </a:xfrm>
          <a:prstGeom prst="rect">
            <a:avLst/>
          </a:prstGeom>
          <a:noFill/>
          <a:ln w="9525">
            <a:noFill/>
            <a:miter lim="800000"/>
            <a:headEnd/>
            <a:tailEnd/>
          </a:ln>
        </p:spPr>
        <p:txBody>
          <a:bodyPr lIns="0" tIns="0" rIns="0" bIns="0">
            <a:prstTxWarp prst="textNoShape">
              <a:avLst/>
            </a:prstTxWarp>
          </a:bodyPr>
          <a:lstStyle/>
          <a:p>
            <a:pPr eaLnBrk="0" hangingPunct="0"/>
            <a:r>
              <a:rPr lang="en-US">
                <a:solidFill>
                  <a:schemeClr val="bg1"/>
                </a:solidFill>
              </a:rPr>
              <a:t>Click to edit Master subtitle style</a:t>
            </a:r>
          </a:p>
        </p:txBody>
      </p:sp>
      <p:sp>
        <p:nvSpPr>
          <p:cNvPr id="5" name="Rectangle 4"/>
          <p:cNvSpPr/>
          <p:nvPr userDrawn="1"/>
        </p:nvSpPr>
        <p:spPr bwMode="auto">
          <a:xfrm>
            <a:off x="0" y="5517232"/>
            <a:ext cx="9144000" cy="1340768"/>
          </a:xfrm>
          <a:prstGeom prst="rect">
            <a:avLst/>
          </a:prstGeom>
          <a:gradFill flip="none" rotWithShape="1">
            <a:gsLst>
              <a:gs pos="0">
                <a:srgbClr val="0A548C"/>
              </a:gs>
              <a:gs pos="100000">
                <a:srgbClr val="1387B8"/>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7" charset="0"/>
              <a:ea typeface="ＭＳ Ｐゴシック" pitchFamily="127" charset="-128"/>
              <a:cs typeface="ＭＳ Ｐゴシック" pitchFamily="127" charset="-128"/>
            </a:endParaRPr>
          </a:p>
        </p:txBody>
      </p:sp>
      <p:pic>
        <p:nvPicPr>
          <p:cNvPr id="6" name="Picture 5" descr="BUSlogo_horiz_rgb_rv_tp.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5535" y="404664"/>
            <a:ext cx="2736305" cy="526945"/>
          </a:xfrm>
          <a:prstGeom prst="rect">
            <a:avLst/>
          </a:prstGeom>
        </p:spPr>
      </p:pic>
      <p:sp>
        <p:nvSpPr>
          <p:cNvPr id="7" name="TextBox 6"/>
          <p:cNvSpPr txBox="1"/>
          <p:nvPr userDrawn="1"/>
        </p:nvSpPr>
        <p:spPr>
          <a:xfrm>
            <a:off x="4644008" y="456927"/>
            <a:ext cx="4248472" cy="369332"/>
          </a:xfrm>
          <a:prstGeom prst="rect">
            <a:avLst/>
          </a:prstGeom>
          <a:noFill/>
        </p:spPr>
        <p:txBody>
          <a:bodyPr wrap="square" rtlCol="0">
            <a:spAutoFit/>
          </a:bodyPr>
          <a:lstStyle/>
          <a:p>
            <a:pPr algn="r"/>
            <a:r>
              <a:rPr lang="en-US" sz="1800" dirty="0" smtClean="0">
                <a:solidFill>
                  <a:schemeClr val="bg1"/>
                </a:solidFill>
              </a:rPr>
              <a:t>Information Systems</a:t>
            </a:r>
            <a:r>
              <a:rPr lang="en-US" sz="1800" baseline="0" dirty="0" smtClean="0">
                <a:solidFill>
                  <a:schemeClr val="bg1"/>
                </a:solidFill>
              </a:rPr>
              <a:t> Program</a:t>
            </a:r>
            <a:endParaRPr lang="en-US" sz="1800" dirty="0">
              <a:solidFill>
                <a:schemeClr val="bg1"/>
              </a:solidFill>
            </a:endParaRPr>
          </a:p>
        </p:txBody>
      </p:sp>
      <p:pic>
        <p:nvPicPr>
          <p:cNvPr id="2" name="Picture 1" descr="iStock_000018487654Medium.jp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419872" y="4950164"/>
            <a:ext cx="2555775" cy="191683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1300" y="304800"/>
            <a:ext cx="2095500" cy="5257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304800"/>
            <a:ext cx="61341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4"/>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9050" y="0"/>
            <a:ext cx="9182100" cy="6858000"/>
          </a:xfrm>
          <a:prstGeom prst="rect">
            <a:avLst/>
          </a:prstGeom>
          <a:noFill/>
          <a:ln w="9525">
            <a:noFill/>
            <a:miter lim="800000"/>
            <a:headEnd/>
            <a:tailEnd/>
          </a:ln>
        </p:spPr>
      </p:pic>
      <p:sp>
        <p:nvSpPr>
          <p:cNvPr id="6" name="Rectangle 5"/>
          <p:cNvSpPr/>
          <p:nvPr userDrawn="1"/>
        </p:nvSpPr>
        <p:spPr bwMode="auto">
          <a:xfrm>
            <a:off x="0" y="5517232"/>
            <a:ext cx="9144000" cy="1340768"/>
          </a:xfrm>
          <a:prstGeom prst="rect">
            <a:avLst/>
          </a:prstGeom>
          <a:gradFill flip="none" rotWithShape="1">
            <a:gsLst>
              <a:gs pos="0">
                <a:srgbClr val="0A548C"/>
              </a:gs>
              <a:gs pos="100000">
                <a:srgbClr val="1387B8"/>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7" charset="0"/>
              <a:ea typeface="ＭＳ Ｐゴシック" pitchFamily="127" charset="-128"/>
              <a:cs typeface="ＭＳ Ｐゴシック" pitchFamily="127" charset="-128"/>
            </a:endParaRPr>
          </a:p>
        </p:txBody>
      </p:sp>
      <p:sp>
        <p:nvSpPr>
          <p:cNvPr id="5123" name="Rectangle 3"/>
          <p:cNvSpPr>
            <a:spLocks noGrp="1" noChangeArrowheads="1"/>
          </p:cNvSpPr>
          <p:nvPr>
            <p:ph type="ctrTitle"/>
          </p:nvPr>
        </p:nvSpPr>
        <p:spPr>
          <a:xfrm>
            <a:off x="990600" y="1981200"/>
            <a:ext cx="7391400" cy="1143000"/>
          </a:xfrm>
        </p:spPr>
        <p:txBody>
          <a:bodyPr wrap="none" lIns="0" tIns="0" rIns="0" bIns="0"/>
          <a:lstStyle>
            <a:lvl1pPr>
              <a:defRPr>
                <a:solidFill>
                  <a:schemeClr val="bg1"/>
                </a:solidFill>
              </a:defRPr>
            </a:lvl1pPr>
          </a:lstStyle>
          <a:p>
            <a:r>
              <a:rPr lang="en-US" smtClean="0"/>
              <a:t>Click to edit Master title style</a:t>
            </a:r>
            <a:endParaRPr lang="en-US"/>
          </a:p>
        </p:txBody>
      </p:sp>
      <p:sp>
        <p:nvSpPr>
          <p:cNvPr id="5124" name="Rectangle 4"/>
          <p:cNvSpPr>
            <a:spLocks noGrp="1" noChangeArrowheads="1"/>
          </p:cNvSpPr>
          <p:nvPr>
            <p:ph type="subTitle" idx="1"/>
          </p:nvPr>
        </p:nvSpPr>
        <p:spPr>
          <a:xfrm>
            <a:off x="990600" y="3200400"/>
            <a:ext cx="7391400" cy="914400"/>
          </a:xfrm>
        </p:spPr>
        <p:txBody>
          <a:bodyPr lIns="0" tIns="0" rIns="0" bIns="0"/>
          <a:lstStyle>
            <a:lvl1pPr marL="0" indent="0">
              <a:buFontTx/>
              <a:buNone/>
              <a:defRPr>
                <a:solidFill>
                  <a:schemeClr val="bg1"/>
                </a:solidFill>
              </a:defRPr>
            </a:lvl1pPr>
          </a:lstStyle>
          <a:p>
            <a:r>
              <a:rPr lang="en-US" smtClean="0"/>
              <a:t>Click to edit Master subtitle style</a:t>
            </a:r>
            <a:endParaRPr lang="en-US"/>
          </a:p>
        </p:txBody>
      </p:sp>
      <p:pic>
        <p:nvPicPr>
          <p:cNvPr id="9" name="Picture 8" descr="iStock_000018487654Medium.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19872" y="4950164"/>
            <a:ext cx="2555775" cy="1916832"/>
          </a:xfrm>
          <a:prstGeom prst="rect">
            <a:avLst/>
          </a:prstGeom>
          <a:ln>
            <a:noFill/>
          </a:ln>
          <a:effectLst>
            <a:outerShdw blurRad="292100" dist="139700" dir="2700000" algn="tl" rotWithShape="0">
              <a:srgbClr val="333333">
                <a:alpha val="65000"/>
              </a:srgbClr>
            </a:outerShdw>
          </a:effectLst>
        </p:spPr>
      </p:pic>
      <p:pic>
        <p:nvPicPr>
          <p:cNvPr id="10" name="Picture 9" descr="BUSlogo_horiz_rgb_rv_tp.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95535" y="404664"/>
            <a:ext cx="2736305" cy="526945"/>
          </a:xfrm>
          <a:prstGeom prst="rect">
            <a:avLst/>
          </a:prstGeom>
        </p:spPr>
      </p:pic>
      <p:sp>
        <p:nvSpPr>
          <p:cNvPr id="11" name="TextBox 10"/>
          <p:cNvSpPr txBox="1"/>
          <p:nvPr userDrawn="1"/>
        </p:nvSpPr>
        <p:spPr>
          <a:xfrm>
            <a:off x="4644008" y="456927"/>
            <a:ext cx="4248472" cy="369332"/>
          </a:xfrm>
          <a:prstGeom prst="rect">
            <a:avLst/>
          </a:prstGeom>
          <a:noFill/>
        </p:spPr>
        <p:txBody>
          <a:bodyPr wrap="square" rtlCol="0">
            <a:spAutoFit/>
          </a:bodyPr>
          <a:lstStyle/>
          <a:p>
            <a:pPr algn="r"/>
            <a:r>
              <a:rPr lang="en-US" sz="1800" dirty="0" smtClean="0">
                <a:solidFill>
                  <a:schemeClr val="bg1"/>
                </a:solidFill>
              </a:rPr>
              <a:t>Information Systems</a:t>
            </a:r>
            <a:r>
              <a:rPr lang="en-US" sz="1800" baseline="0" dirty="0" smtClean="0">
                <a:solidFill>
                  <a:schemeClr val="bg1"/>
                </a:solidFill>
              </a:rPr>
              <a:t> Program</a:t>
            </a:r>
            <a:endParaRPr lang="en-US" sz="1800" dirty="0">
              <a:solidFill>
                <a:schemeClr val="bg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066800"/>
            <a:ext cx="41148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066800"/>
            <a:ext cx="41148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304800" y="304800"/>
            <a:ext cx="83820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a:p>
        </p:txBody>
      </p:sp>
      <p:sp>
        <p:nvSpPr>
          <p:cNvPr id="1028" name="Rectangle 3"/>
          <p:cNvSpPr>
            <a:spLocks noGrp="1" noChangeArrowheads="1"/>
          </p:cNvSpPr>
          <p:nvPr>
            <p:ph type="body" idx="1"/>
          </p:nvPr>
        </p:nvSpPr>
        <p:spPr bwMode="auto">
          <a:xfrm>
            <a:off x="304800" y="1066800"/>
            <a:ext cx="83820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30" name="Text Box 6"/>
          <p:cNvSpPr txBox="1">
            <a:spLocks noChangeArrowheads="1"/>
          </p:cNvSpPr>
          <p:nvPr userDrawn="1"/>
        </p:nvSpPr>
        <p:spPr bwMode="auto">
          <a:xfrm>
            <a:off x="8229600" y="5638800"/>
            <a:ext cx="762000" cy="244475"/>
          </a:xfrm>
          <a:prstGeom prst="rect">
            <a:avLst/>
          </a:prstGeom>
          <a:noFill/>
          <a:ln w="9525">
            <a:noFill/>
            <a:miter lim="800000"/>
            <a:headEnd/>
            <a:tailEnd/>
          </a:ln>
        </p:spPr>
        <p:txBody>
          <a:bodyPr>
            <a:prstTxWarp prst="textNoShape">
              <a:avLst/>
            </a:prstTxWarp>
            <a:spAutoFit/>
          </a:bodyPr>
          <a:lstStyle/>
          <a:p>
            <a:pPr algn="r">
              <a:spcBef>
                <a:spcPct val="50000"/>
              </a:spcBef>
              <a:defRPr/>
            </a:pPr>
            <a:fld id="{117B36CB-1292-458C-8EF4-B67298433F27}" type="slidenum">
              <a:rPr lang="en-US" sz="1000" b="1">
                <a:solidFill>
                  <a:schemeClr val="bg2"/>
                </a:solidFill>
                <a:ea typeface="+mn-ea"/>
                <a:cs typeface="+mn-cs"/>
              </a:rPr>
              <a:pPr algn="r">
                <a:spcBef>
                  <a:spcPct val="50000"/>
                </a:spcBef>
                <a:defRPr/>
              </a:pPr>
              <a:t>‹#›</a:t>
            </a:fld>
            <a:endParaRPr lang="en-US" b="1">
              <a:solidFill>
                <a:schemeClr val="bg2"/>
              </a:solidFill>
              <a:ea typeface="+mn-ea"/>
              <a:cs typeface="+mn-cs"/>
            </a:endParaRPr>
          </a:p>
        </p:txBody>
      </p:sp>
      <p:sp>
        <p:nvSpPr>
          <p:cNvPr id="2" name="Rectangle 1"/>
          <p:cNvSpPr/>
          <p:nvPr userDrawn="1"/>
        </p:nvSpPr>
        <p:spPr bwMode="auto">
          <a:xfrm>
            <a:off x="0" y="6237312"/>
            <a:ext cx="9144000" cy="620688"/>
          </a:xfrm>
          <a:prstGeom prst="rect">
            <a:avLst/>
          </a:prstGeom>
          <a:gradFill flip="none" rotWithShape="1">
            <a:gsLst>
              <a:gs pos="0">
                <a:srgbClr val="0A548C"/>
              </a:gs>
              <a:gs pos="100000">
                <a:srgbClr val="1387B8"/>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127" charset="0"/>
              <a:ea typeface="ＭＳ Ｐゴシック" pitchFamily="127" charset="-128"/>
              <a:cs typeface="ＭＳ Ｐゴシック" pitchFamily="127" charset="-128"/>
            </a:endParaRPr>
          </a:p>
        </p:txBody>
      </p:sp>
      <p:sp>
        <p:nvSpPr>
          <p:cNvPr id="3" name="Rectangle 2"/>
          <p:cNvSpPr/>
          <p:nvPr userDrawn="1"/>
        </p:nvSpPr>
        <p:spPr bwMode="auto">
          <a:xfrm>
            <a:off x="0" y="0"/>
            <a:ext cx="9144000" cy="188640"/>
          </a:xfrm>
          <a:prstGeom prst="rect">
            <a:avLst/>
          </a:prstGeom>
          <a:gradFill flip="none" rotWithShape="1">
            <a:gsLst>
              <a:gs pos="0">
                <a:srgbClr val="0A548C"/>
              </a:gs>
              <a:gs pos="100000">
                <a:srgbClr val="1387B8"/>
              </a:gs>
            </a:gsLst>
            <a:lin ang="0" scaled="1"/>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latinLnBrk="0" hangingPunct="0">
              <a:lnSpc>
                <a:spcPct val="100000"/>
              </a:lnSpc>
              <a:buClrTx/>
              <a:buSzTx/>
              <a:buFontTx/>
              <a:buNone/>
              <a:tabLst/>
            </a:pPr>
            <a:endParaRPr kumimoji="0" lang="en-US" b="0" i="0" u="none" strike="noStrike" cap="none" normalizeH="0" baseline="0">
              <a:ln>
                <a:noFill/>
              </a:ln>
              <a:effectLst/>
            </a:endParaRPr>
          </a:p>
        </p:txBody>
      </p:sp>
      <p:pic>
        <p:nvPicPr>
          <p:cNvPr id="4" name="Picture 3" descr="BUSlogo_horiz_rgb_rv_tp.png"/>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323528" y="6309320"/>
            <a:ext cx="2088232" cy="402142"/>
          </a:xfrm>
          <a:prstGeom prst="rect">
            <a:avLst/>
          </a:prstGeom>
        </p:spPr>
      </p:pic>
      <p:sp>
        <p:nvSpPr>
          <p:cNvPr id="5" name="TextBox 4"/>
          <p:cNvSpPr txBox="1"/>
          <p:nvPr userDrawn="1"/>
        </p:nvSpPr>
        <p:spPr>
          <a:xfrm>
            <a:off x="5076056" y="6361583"/>
            <a:ext cx="3744416" cy="307777"/>
          </a:xfrm>
          <a:prstGeom prst="rect">
            <a:avLst/>
          </a:prstGeom>
          <a:noFill/>
        </p:spPr>
        <p:txBody>
          <a:bodyPr wrap="square" rtlCol="0">
            <a:spAutoFit/>
          </a:bodyPr>
          <a:lstStyle/>
          <a:p>
            <a:pPr algn="r"/>
            <a:r>
              <a:rPr lang="en-US" sz="1400" dirty="0" smtClean="0">
                <a:solidFill>
                  <a:schemeClr val="bg1"/>
                </a:solidFill>
              </a:rPr>
              <a:t>Information Systems</a:t>
            </a:r>
            <a:r>
              <a:rPr lang="en-US" sz="1400" baseline="0" dirty="0" smtClean="0">
                <a:solidFill>
                  <a:schemeClr val="bg1"/>
                </a:solidFill>
              </a:rPr>
              <a:t> Program</a:t>
            </a:r>
            <a:endParaRPr lang="en-US" sz="1400" dirty="0">
              <a:solidFill>
                <a:schemeClr val="bg1"/>
              </a:solidFill>
            </a:endParaRPr>
          </a:p>
        </p:txBody>
      </p:sp>
      <p:pic>
        <p:nvPicPr>
          <p:cNvPr id="10" name="Picture 9" descr="iStock_000018487654Medium.jpg"/>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3923928" y="5940456"/>
            <a:ext cx="1223621" cy="917716"/>
          </a:xfrm>
          <a:prstGeom prst="rect">
            <a:avLst/>
          </a:prstGeom>
          <a:ln>
            <a:noFill/>
          </a:ln>
          <a:effectLst>
            <a:outerShdw blurRad="292100" dist="139700" dir="2700000" algn="tl" rotWithShape="0">
              <a:srgbClr val="333333">
                <a:alpha val="65000"/>
              </a:srgbClr>
            </a:outerShdw>
          </a:effectLst>
        </p:spPr>
      </p:pic>
    </p:spTree>
  </p:cSld>
  <p:clrMap bg1="lt1" tx1="dk1" bg2="lt2" tx2="dk2" accent1="accent1" accent2="accent2" accent3="accent3" accent4="accent4" accent5="accent5" accent6="accent6" hlink="hlink" folHlink="folHlink"/>
  <p:sldLayoutIdLst>
    <p:sldLayoutId id="2147483650" r:id="rId1"/>
    <p:sldLayoutId id="2147483661" r:id="rId2"/>
    <p:sldLayoutId id="2147483660" r:id="rId3"/>
    <p:sldLayoutId id="2147483659" r:id="rId4"/>
    <p:sldLayoutId id="2147483658" r:id="rId5"/>
    <p:sldLayoutId id="2147483657" r:id="rId6"/>
    <p:sldLayoutId id="2147483656" r:id="rId7"/>
    <p:sldLayoutId id="2147483655" r:id="rId8"/>
    <p:sldLayoutId id="2147483654" r:id="rId9"/>
    <p:sldLayoutId id="2147483653" r:id="rId10"/>
    <p:sldLayoutId id="2147483652" r:id="rId11"/>
    <p:sldLayoutId id="2147483651" r:id="rId12"/>
  </p:sldLayoutIdLst>
  <p:txStyles>
    <p:titleStyle>
      <a:lvl1pPr algn="ctr" rtl="0" eaLnBrk="1" fontAlgn="base" hangingPunct="1">
        <a:spcBef>
          <a:spcPct val="0"/>
        </a:spcBef>
        <a:spcAft>
          <a:spcPct val="0"/>
        </a:spcAft>
        <a:defRPr sz="3200" b="0" i="0" u="none">
          <a:solidFill>
            <a:srgbClr val="000000"/>
          </a:solidFill>
          <a:latin typeface="+mj-lt"/>
          <a:ea typeface="+mj-ea"/>
          <a:cs typeface="+mj-cs"/>
        </a:defRPr>
      </a:lvl1pPr>
      <a:lvl2pPr algn="l" rtl="0" eaLnBrk="1" fontAlgn="base" hangingPunct="1">
        <a:spcBef>
          <a:spcPct val="0"/>
        </a:spcBef>
        <a:spcAft>
          <a:spcPct val="0"/>
        </a:spcAft>
        <a:defRPr sz="3200">
          <a:solidFill>
            <a:schemeClr val="bg2"/>
          </a:solidFill>
          <a:latin typeface="Arial" pitchFamily="127" charset="0"/>
          <a:ea typeface="ＭＳ Ｐゴシック" pitchFamily="127" charset="-128"/>
          <a:cs typeface="ＭＳ Ｐゴシック" pitchFamily="127" charset="-128"/>
        </a:defRPr>
      </a:lvl2pPr>
      <a:lvl3pPr algn="l" rtl="0" eaLnBrk="1" fontAlgn="base" hangingPunct="1">
        <a:spcBef>
          <a:spcPct val="0"/>
        </a:spcBef>
        <a:spcAft>
          <a:spcPct val="0"/>
        </a:spcAft>
        <a:defRPr sz="3200">
          <a:solidFill>
            <a:schemeClr val="bg2"/>
          </a:solidFill>
          <a:latin typeface="Arial" pitchFamily="127" charset="0"/>
          <a:ea typeface="ＭＳ Ｐゴシック" pitchFamily="127" charset="-128"/>
          <a:cs typeface="ＭＳ Ｐゴシック" pitchFamily="127" charset="-128"/>
        </a:defRPr>
      </a:lvl3pPr>
      <a:lvl4pPr algn="l" rtl="0" eaLnBrk="1" fontAlgn="base" hangingPunct="1">
        <a:spcBef>
          <a:spcPct val="0"/>
        </a:spcBef>
        <a:spcAft>
          <a:spcPct val="0"/>
        </a:spcAft>
        <a:defRPr sz="3200">
          <a:solidFill>
            <a:schemeClr val="bg2"/>
          </a:solidFill>
          <a:latin typeface="Arial" pitchFamily="127" charset="0"/>
          <a:ea typeface="ＭＳ Ｐゴシック" pitchFamily="127" charset="-128"/>
          <a:cs typeface="ＭＳ Ｐゴシック" pitchFamily="127" charset="-128"/>
        </a:defRPr>
      </a:lvl4pPr>
      <a:lvl5pPr algn="l" rtl="0" eaLnBrk="1" fontAlgn="base" hangingPunct="1">
        <a:spcBef>
          <a:spcPct val="0"/>
        </a:spcBef>
        <a:spcAft>
          <a:spcPct val="0"/>
        </a:spcAft>
        <a:defRPr sz="3200">
          <a:solidFill>
            <a:schemeClr val="bg2"/>
          </a:solidFill>
          <a:latin typeface="Arial" pitchFamily="127" charset="0"/>
          <a:ea typeface="ＭＳ Ｐゴシック" pitchFamily="127" charset="-128"/>
          <a:cs typeface="ＭＳ Ｐゴシック" pitchFamily="127" charset="-128"/>
        </a:defRPr>
      </a:lvl5pPr>
      <a:lvl6pPr marL="457200" algn="l" rtl="0" eaLnBrk="1" fontAlgn="base" hangingPunct="1">
        <a:spcBef>
          <a:spcPct val="0"/>
        </a:spcBef>
        <a:spcAft>
          <a:spcPct val="0"/>
        </a:spcAft>
        <a:defRPr sz="3200">
          <a:solidFill>
            <a:schemeClr val="bg2"/>
          </a:solidFill>
          <a:latin typeface="Arial" pitchFamily="127" charset="0"/>
          <a:ea typeface="ＭＳ Ｐゴシック" pitchFamily="127" charset="-128"/>
          <a:cs typeface="ＭＳ Ｐゴシック" pitchFamily="127" charset="-128"/>
        </a:defRPr>
      </a:lvl6pPr>
      <a:lvl7pPr marL="914400" algn="l" rtl="0" eaLnBrk="1" fontAlgn="base" hangingPunct="1">
        <a:spcBef>
          <a:spcPct val="0"/>
        </a:spcBef>
        <a:spcAft>
          <a:spcPct val="0"/>
        </a:spcAft>
        <a:defRPr sz="3200">
          <a:solidFill>
            <a:schemeClr val="bg2"/>
          </a:solidFill>
          <a:latin typeface="Arial" pitchFamily="127" charset="0"/>
          <a:ea typeface="ＭＳ Ｐゴシック" pitchFamily="127" charset="-128"/>
          <a:cs typeface="ＭＳ Ｐゴシック" pitchFamily="127" charset="-128"/>
        </a:defRPr>
      </a:lvl7pPr>
      <a:lvl8pPr marL="1371600" algn="l" rtl="0" eaLnBrk="1" fontAlgn="base" hangingPunct="1">
        <a:spcBef>
          <a:spcPct val="0"/>
        </a:spcBef>
        <a:spcAft>
          <a:spcPct val="0"/>
        </a:spcAft>
        <a:defRPr sz="3200">
          <a:solidFill>
            <a:schemeClr val="bg2"/>
          </a:solidFill>
          <a:latin typeface="Arial" pitchFamily="127" charset="0"/>
          <a:ea typeface="ＭＳ Ｐゴシック" pitchFamily="127" charset="-128"/>
          <a:cs typeface="ＭＳ Ｐゴシック" pitchFamily="127" charset="-128"/>
        </a:defRPr>
      </a:lvl8pPr>
      <a:lvl9pPr marL="1828800" algn="l" rtl="0" eaLnBrk="1" fontAlgn="base" hangingPunct="1">
        <a:spcBef>
          <a:spcPct val="0"/>
        </a:spcBef>
        <a:spcAft>
          <a:spcPct val="0"/>
        </a:spcAft>
        <a:defRPr sz="3200">
          <a:solidFill>
            <a:schemeClr val="bg2"/>
          </a:solidFill>
          <a:latin typeface="Arial" pitchFamily="127" charset="0"/>
          <a:ea typeface="ＭＳ Ｐゴシック" pitchFamily="127" charset="-128"/>
          <a:cs typeface="ＭＳ Ｐゴシック" pitchFamily="127" charset="-128"/>
        </a:defRPr>
      </a:lvl9pPr>
    </p:titleStyle>
    <p:bodyStyle>
      <a:lvl1pPr marL="342900" indent="-342900" algn="l" rtl="0" eaLnBrk="1" fontAlgn="base" hangingPunct="1">
        <a:spcBef>
          <a:spcPct val="20000"/>
        </a:spcBef>
        <a:spcAft>
          <a:spcPct val="0"/>
        </a:spcAft>
        <a:buChar char="•"/>
        <a:defRPr sz="24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000" b="0" i="0" u="none">
          <a:solidFill>
            <a:srgbClr val="000000"/>
          </a:solidFill>
          <a:latin typeface="+mn-lt"/>
          <a:ea typeface="+mn-ea"/>
        </a:defRPr>
      </a:lvl2pPr>
      <a:lvl3pPr marL="1143000" indent="-228600" algn="l" rtl="0" eaLnBrk="1" fontAlgn="base" hangingPunct="1">
        <a:spcBef>
          <a:spcPct val="20000"/>
        </a:spcBef>
        <a:spcAft>
          <a:spcPct val="0"/>
        </a:spcAft>
        <a:buChar char="•"/>
        <a:defRPr>
          <a:solidFill>
            <a:srgbClr val="000000"/>
          </a:solidFill>
          <a:latin typeface="+mn-lt"/>
          <a:ea typeface="+mn-ea"/>
        </a:defRPr>
      </a:lvl3pPr>
      <a:lvl4pPr marL="1600200" indent="-228600" algn="l" rtl="0" eaLnBrk="1" fontAlgn="base" hangingPunct="1">
        <a:spcBef>
          <a:spcPct val="20000"/>
        </a:spcBef>
        <a:spcAft>
          <a:spcPct val="0"/>
        </a:spcAft>
        <a:buChar char="–"/>
        <a:defRPr sz="1600">
          <a:solidFill>
            <a:srgbClr val="000000"/>
          </a:solidFill>
          <a:latin typeface="+mn-lt"/>
          <a:ea typeface="+mn-ea"/>
        </a:defRPr>
      </a:lvl4pPr>
      <a:lvl5pPr marL="2057400" indent="-228600" algn="l" rtl="0" eaLnBrk="1" fontAlgn="base" hangingPunct="1">
        <a:spcBef>
          <a:spcPct val="20000"/>
        </a:spcBef>
        <a:spcAft>
          <a:spcPct val="0"/>
        </a:spcAft>
        <a:buChar char="»"/>
        <a:defRPr sz="1600">
          <a:solidFill>
            <a:srgbClr val="000000"/>
          </a:solidFill>
          <a:latin typeface="+mn-lt"/>
          <a:ea typeface="+mn-ea"/>
        </a:defRPr>
      </a:lvl5pPr>
      <a:lvl6pPr marL="2514600" indent="-228600" algn="l" rtl="0" eaLnBrk="1" fontAlgn="base" hangingPunct="1">
        <a:spcBef>
          <a:spcPct val="20000"/>
        </a:spcBef>
        <a:spcAft>
          <a:spcPct val="0"/>
        </a:spcAft>
        <a:buChar char="»"/>
        <a:defRPr sz="1600">
          <a:solidFill>
            <a:schemeClr val="bg2"/>
          </a:solidFill>
          <a:latin typeface="+mn-lt"/>
          <a:ea typeface="+mn-ea"/>
        </a:defRPr>
      </a:lvl6pPr>
      <a:lvl7pPr marL="2971800" indent="-228600" algn="l" rtl="0" eaLnBrk="1" fontAlgn="base" hangingPunct="1">
        <a:spcBef>
          <a:spcPct val="20000"/>
        </a:spcBef>
        <a:spcAft>
          <a:spcPct val="0"/>
        </a:spcAft>
        <a:buChar char="»"/>
        <a:defRPr sz="1600">
          <a:solidFill>
            <a:schemeClr val="bg2"/>
          </a:solidFill>
          <a:latin typeface="+mn-lt"/>
          <a:ea typeface="+mn-ea"/>
        </a:defRPr>
      </a:lvl7pPr>
      <a:lvl8pPr marL="3429000" indent="-228600" algn="l" rtl="0" eaLnBrk="1" fontAlgn="base" hangingPunct="1">
        <a:spcBef>
          <a:spcPct val="20000"/>
        </a:spcBef>
        <a:spcAft>
          <a:spcPct val="0"/>
        </a:spcAft>
        <a:buChar char="»"/>
        <a:defRPr sz="1600">
          <a:solidFill>
            <a:schemeClr val="bg2"/>
          </a:solidFill>
          <a:latin typeface="+mn-lt"/>
          <a:ea typeface="+mn-ea"/>
        </a:defRPr>
      </a:lvl8pPr>
      <a:lvl9pPr marL="3886200" indent="-228600" algn="l" rtl="0" eaLnBrk="1" fontAlgn="base" hangingPunct="1">
        <a:spcBef>
          <a:spcPct val="20000"/>
        </a:spcBef>
        <a:spcAft>
          <a:spcPct val="0"/>
        </a:spcAft>
        <a:buChar char="»"/>
        <a:defRPr sz="1600">
          <a:solidFill>
            <a:schemeClr val="bg2"/>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87.png"/><Relationship Id="rId7" Type="http://schemas.openxmlformats.org/officeDocument/2006/relationships/image" Target="../media/image90.jpe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notesSlide" Target="../notesSlides/notesSlide10.xml"/><Relationship Id="rId16" Type="http://schemas.openxmlformats.org/officeDocument/2006/relationships/image" Target="../media/image99.png"/><Relationship Id="rId20" Type="http://schemas.openxmlformats.org/officeDocument/2006/relationships/image" Target="../media/image103.wmf"/><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79.png"/><Relationship Id="rId15" Type="http://schemas.openxmlformats.org/officeDocument/2006/relationships/image" Target="../media/image98.png"/><Relationship Id="rId10" Type="http://schemas.openxmlformats.org/officeDocument/2006/relationships/image" Target="../media/image93.png"/><Relationship Id="rId19" Type="http://schemas.openxmlformats.org/officeDocument/2006/relationships/image" Target="../media/image102.wmf"/><Relationship Id="rId4" Type="http://schemas.openxmlformats.org/officeDocument/2006/relationships/image" Target="../media/image88.png"/><Relationship Id="rId9" Type="http://schemas.openxmlformats.org/officeDocument/2006/relationships/image" Target="../media/image92.png"/><Relationship Id="rId14" Type="http://schemas.openxmlformats.org/officeDocument/2006/relationships/image" Target="../media/image97.png"/></Relationships>
</file>

<file path=ppt/slides/_rels/slide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7.jpeg"/><Relationship Id="rId5" Type="http://schemas.openxmlformats.org/officeDocument/2006/relationships/image" Target="../media/image106.png"/><Relationship Id="rId4" Type="http://schemas.openxmlformats.org/officeDocument/2006/relationships/image" Target="../media/image105.png"/></Relationships>
</file>

<file path=ppt/slides/_rels/slide12.xml.rels><?xml version="1.0" encoding="UTF-8" standalone="yes"?>
<Relationships xmlns="http://schemas.openxmlformats.org/package/2006/relationships"><Relationship Id="rId8" Type="http://schemas.openxmlformats.org/officeDocument/2006/relationships/image" Target="../media/image113.jpeg"/><Relationship Id="rId13" Type="http://schemas.openxmlformats.org/officeDocument/2006/relationships/image" Target="../media/image118.jpeg"/><Relationship Id="rId18" Type="http://schemas.openxmlformats.org/officeDocument/2006/relationships/image" Target="../media/image123.png"/><Relationship Id="rId3" Type="http://schemas.openxmlformats.org/officeDocument/2006/relationships/image" Target="../media/image108.jpeg"/><Relationship Id="rId21" Type="http://schemas.openxmlformats.org/officeDocument/2006/relationships/image" Target="../media/image125.png"/><Relationship Id="rId7" Type="http://schemas.openxmlformats.org/officeDocument/2006/relationships/image" Target="../media/image112.jpeg"/><Relationship Id="rId12" Type="http://schemas.openxmlformats.org/officeDocument/2006/relationships/image" Target="../media/image117.png"/><Relationship Id="rId17" Type="http://schemas.openxmlformats.org/officeDocument/2006/relationships/image" Target="../media/image122.png"/><Relationship Id="rId2" Type="http://schemas.openxmlformats.org/officeDocument/2006/relationships/notesSlide" Target="../notesSlides/notesSlide12.xml"/><Relationship Id="rId16" Type="http://schemas.openxmlformats.org/officeDocument/2006/relationships/image" Target="../media/image121.png"/><Relationship Id="rId20" Type="http://schemas.openxmlformats.org/officeDocument/2006/relationships/image" Target="../media/image124.png"/><Relationship Id="rId1" Type="http://schemas.openxmlformats.org/officeDocument/2006/relationships/slideLayout" Target="../slideLayouts/slideLayout3.xml"/><Relationship Id="rId6" Type="http://schemas.openxmlformats.org/officeDocument/2006/relationships/image" Target="../media/image111.jpe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jpeg"/><Relationship Id="rId10" Type="http://schemas.openxmlformats.org/officeDocument/2006/relationships/image" Target="../media/image115.jpeg"/><Relationship Id="rId19" Type="http://schemas.openxmlformats.org/officeDocument/2006/relationships/image" Target="../media/image69.jpe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s>
</file>

<file path=ppt/slides/_rels/slide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www.gartner.com/technology/reprints.do?id=1-2AJGAKH&amp;ct=150225&amp;st=s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1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jpeg"/><Relationship Id="rId18" Type="http://schemas.openxmlformats.org/officeDocument/2006/relationships/image" Target="../media/image22.png"/><Relationship Id="rId26" Type="http://schemas.openxmlformats.org/officeDocument/2006/relationships/image" Target="../media/image30.png"/><Relationship Id="rId3" Type="http://schemas.openxmlformats.org/officeDocument/2006/relationships/image" Target="../media/image7.jpeg"/><Relationship Id="rId21" Type="http://schemas.openxmlformats.org/officeDocument/2006/relationships/image" Target="../media/image25.jpeg"/><Relationship Id="rId34" Type="http://schemas.openxmlformats.org/officeDocument/2006/relationships/image" Target="../media/image38.png"/><Relationship Id="rId7" Type="http://schemas.openxmlformats.org/officeDocument/2006/relationships/image" Target="../media/image11.jpeg"/><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jpeg"/><Relationship Id="rId38" Type="http://schemas.openxmlformats.org/officeDocument/2006/relationships/image" Target="../media/image42.jpeg"/><Relationship Id="rId2" Type="http://schemas.openxmlformats.org/officeDocument/2006/relationships/notesSlide" Target="../notesSlides/notesSlide3.xml"/><Relationship Id="rId16" Type="http://schemas.openxmlformats.org/officeDocument/2006/relationships/image" Target="../media/image20.jpeg"/><Relationship Id="rId20" Type="http://schemas.openxmlformats.org/officeDocument/2006/relationships/image" Target="../media/image24.png"/><Relationship Id="rId29"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6.jpeg"/><Relationship Id="rId37" Type="http://schemas.openxmlformats.org/officeDocument/2006/relationships/image" Target="../media/image41.png"/><Relationship Id="rId5" Type="http://schemas.openxmlformats.org/officeDocument/2006/relationships/image" Target="../media/image9.png"/><Relationship Id="rId15" Type="http://schemas.openxmlformats.org/officeDocument/2006/relationships/image" Target="../media/image19.jpeg"/><Relationship Id="rId23" Type="http://schemas.openxmlformats.org/officeDocument/2006/relationships/image" Target="../media/image27.png"/><Relationship Id="rId28" Type="http://schemas.openxmlformats.org/officeDocument/2006/relationships/image" Target="../media/image32.jpeg"/><Relationship Id="rId36" Type="http://schemas.openxmlformats.org/officeDocument/2006/relationships/image" Target="../media/image40.png"/><Relationship Id="rId10" Type="http://schemas.openxmlformats.org/officeDocument/2006/relationships/image" Target="../media/image14.jpeg"/><Relationship Id="rId19" Type="http://schemas.openxmlformats.org/officeDocument/2006/relationships/image" Target="../media/image23.jpeg"/><Relationship Id="rId31" Type="http://schemas.openxmlformats.org/officeDocument/2006/relationships/image" Target="../media/image35.png"/><Relationship Id="rId4" Type="http://schemas.openxmlformats.org/officeDocument/2006/relationships/image" Target="../media/image8.png"/><Relationship Id="rId9" Type="http://schemas.openxmlformats.org/officeDocument/2006/relationships/image" Target="../media/image13.jpe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png"/></Relationships>
</file>

<file path=ppt/slides/_rels/slide4.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3.png"/><Relationship Id="rId18" Type="http://schemas.openxmlformats.org/officeDocument/2006/relationships/image" Target="../media/image58.jpeg"/><Relationship Id="rId3" Type="http://schemas.openxmlformats.org/officeDocument/2006/relationships/image" Target="../media/image43.png"/><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jpeg"/><Relationship Id="rId2" Type="http://schemas.openxmlformats.org/officeDocument/2006/relationships/notesSlide" Target="../notesSlides/notesSlide4.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jpeg"/><Relationship Id="rId14" Type="http://schemas.openxmlformats.org/officeDocument/2006/relationships/image" Target="../media/image54.jpeg"/><Relationship Id="rId22" Type="http://schemas.openxmlformats.org/officeDocument/2006/relationships/image" Target="../media/image62.jpeg"/></Relationships>
</file>

<file path=ppt/slides/_rels/slide5.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1.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hyperlink" Target="http://www.google.com/url?sa=i&amp;rct=j&amp;q=&amp;esrc=s&amp;frm=1&amp;source=images&amp;cd=&amp;cad=rja&amp;docid=PQaXUFipS9O4LM&amp;tbnid=BFY_IQw_4CfWbM:&amp;ved=0CAUQjRw&amp;url=http://commons.wikimedia.org/wiki/File:Logo_SPSS.png&amp;ei=rKSvUY3HDMmdrAGp_IDIAg&amp;psig=AFQjCNEi_7zBfQbW4Xw13P1AK8ghW5fXmg&amp;ust=1370551832812132" TargetMode="External"/><Relationship Id="rId2" Type="http://schemas.openxmlformats.org/officeDocument/2006/relationships/notesSlide" Target="../notesSlides/notesSlide5.xml"/><Relationship Id="rId16"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image" Target="../media/image66.png"/><Relationship Id="rId11" Type="http://schemas.openxmlformats.org/officeDocument/2006/relationships/image" Target="../media/image70.png"/><Relationship Id="rId5" Type="http://schemas.openxmlformats.org/officeDocument/2006/relationships/image" Target="../media/image65.png"/><Relationship Id="rId15" Type="http://schemas.openxmlformats.org/officeDocument/2006/relationships/image" Target="../media/image72.png"/><Relationship Id="rId10" Type="http://schemas.openxmlformats.org/officeDocument/2006/relationships/hyperlink" Target="http://www.google.com/url?sa=i&amp;rct=j&amp;q=&amp;esrc=s&amp;frm=1&amp;source=images&amp;cd=&amp;cad=rja&amp;docid=jmIs4UDEi_9ouM&amp;tbnid=sw7c57gCaa6_RM:&amp;ved=0CAUQjRw&amp;url=http://en.wikipedia.org/wiki/File:SAS_Institute_logo.png&amp;ei=hKSvUai7OInFqgHv8oDACQ&amp;psig=AFQjCNEkN7s1sIdt4LMKuNJEkdSkexXOMg&amp;ust=1370551802638185" TargetMode="External"/><Relationship Id="rId4" Type="http://schemas.openxmlformats.org/officeDocument/2006/relationships/image" Target="../media/image64.png"/><Relationship Id="rId9" Type="http://schemas.openxmlformats.org/officeDocument/2006/relationships/image" Target="../media/image69.jpeg"/><Relationship Id="rId14" Type="http://schemas.openxmlformats.org/officeDocument/2006/relationships/hyperlink" Target="http://www.google.com/url?sa=i&amp;rct=j&amp;q=&amp;esrc=s&amp;frm=1&amp;source=images&amp;cd=&amp;cad=rja&amp;docid=uBiDsr3YknMVAM&amp;tbnid=2VB-t25Cx5UPMM:&amp;ved=0CAUQjRw&amp;url=http://commons.wikimedia.org/wiki/File:KXEN_logo.png&amp;ei=EKWvUfboCMnYrQGTooGwDQ&amp;psig=AFQjCNHpjI7_Zq47-ek_VDW5NMym_Fffwg&amp;ust=1370551946871446"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9.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ctrTitle"/>
          </p:nvPr>
        </p:nvSpPr>
        <p:spPr>
          <a:xfrm>
            <a:off x="914400" y="1600200"/>
            <a:ext cx="7391400" cy="1143000"/>
          </a:xfrm>
        </p:spPr>
        <p:txBody>
          <a:bodyPr/>
          <a:lstStyle/>
          <a:p>
            <a:pPr algn="l"/>
            <a:r>
              <a:rPr lang="en-US" dirty="0"/>
              <a:t>Business Intelligence Concepts, </a:t>
            </a:r>
            <a:br>
              <a:rPr lang="en-US" dirty="0"/>
            </a:br>
            <a:r>
              <a:rPr lang="en-US" dirty="0"/>
              <a:t>Tools, and Applications </a:t>
            </a:r>
          </a:p>
        </p:txBody>
      </p:sp>
      <p:sp>
        <p:nvSpPr>
          <p:cNvPr id="14338" name="Rectangle 3"/>
          <p:cNvSpPr>
            <a:spLocks noGrp="1" noChangeArrowheads="1"/>
          </p:cNvSpPr>
          <p:nvPr>
            <p:ph type="subTitle" idx="1"/>
          </p:nvPr>
        </p:nvSpPr>
        <p:spPr>
          <a:xfrm>
            <a:off x="892629" y="3200400"/>
            <a:ext cx="7391400" cy="1371600"/>
          </a:xfrm>
        </p:spPr>
        <p:txBody>
          <a:bodyPr/>
          <a:lstStyle/>
          <a:p>
            <a:r>
              <a:rPr lang="en-US" dirty="0"/>
              <a:t>Week 2: Business Intelligence Concepts and Platform Capabilities</a:t>
            </a:r>
          </a:p>
          <a:p>
            <a:r>
              <a:rPr lang="en-US" dirty="0"/>
              <a:t>Lesson </a:t>
            </a:r>
            <a:r>
              <a:rPr lang="en-US" dirty="0" smtClean="0"/>
              <a:t>2: </a:t>
            </a:r>
            <a:r>
              <a:rPr lang="en-US" dirty="0"/>
              <a:t>BI </a:t>
            </a:r>
            <a:r>
              <a:rPr lang="en-US" dirty="0" smtClean="0"/>
              <a:t>Platform Capabilities</a:t>
            </a:r>
            <a:endParaRPr lang="en-US" dirty="0"/>
          </a:p>
          <a:p>
            <a:pPr eaLnBrk="1" hangingPunct="1"/>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sosceles Triangle 181"/>
          <p:cNvSpPr/>
          <p:nvPr/>
        </p:nvSpPr>
        <p:spPr bwMode="auto">
          <a:xfrm rot="5400000" flipV="1">
            <a:off x="5343792" y="3304417"/>
            <a:ext cx="3224890" cy="2168485"/>
          </a:xfrm>
          <a:prstGeom prst="triangle">
            <a:avLst>
              <a:gd name="adj" fmla="val 24314"/>
            </a:avLst>
          </a:prstGeom>
          <a:gradFill>
            <a:gsLst>
              <a:gs pos="0">
                <a:schemeClr val="accent1">
                  <a:tint val="66000"/>
                  <a:satMod val="160000"/>
                </a:schemeClr>
              </a:gs>
              <a:gs pos="0">
                <a:schemeClr val="bg1">
                  <a:lumMod val="65000"/>
                </a:schemeClr>
              </a:gs>
              <a:gs pos="100000">
                <a:schemeClr val="bg1"/>
              </a:gs>
            </a:gsLst>
            <a:lin ang="5400000" scaled="0"/>
          </a:gradFill>
          <a:ln w="12700" cap="flat" cmpd="sng" algn="ctr">
            <a:noFill/>
            <a:prstDash val="solid"/>
            <a:round/>
            <a:headEnd type="none" w="med" len="med"/>
            <a:tailEnd type="none" w="med" len="sm"/>
          </a:ln>
          <a:effectLst/>
        </p:spPr>
        <p:txBody>
          <a:bodyPr vert="horz" wrap="square" lIns="45720" tIns="45720" rIns="45720" bIns="45720" numCol="1" rtlCol="0" anchor="ctr" anchorCtr="0" compatLnSpc="1">
            <a:prstTxWarp prst="textNoShape">
              <a:avLst/>
            </a:prstTxWarp>
            <a:noAutofit/>
          </a:bodyPr>
          <a:lstStyle/>
          <a:p>
            <a:pPr algn="l" eaLnBrk="0" hangingPunct="0"/>
            <a:endParaRPr lang="en-US" sz="900" dirty="0" smtClean="0">
              <a:latin typeface="Calibri" pitchFamily="34" charset="0"/>
              <a:ea typeface="ＭＳ Ｐゴシック" pitchFamily="80" charset="-128"/>
            </a:endParaRPr>
          </a:p>
        </p:txBody>
      </p:sp>
      <p:sp>
        <p:nvSpPr>
          <p:cNvPr id="134" name="Rectangle 3"/>
          <p:cNvSpPr>
            <a:spLocks noGrp="1" noChangeArrowheads="1"/>
          </p:cNvSpPr>
          <p:nvPr>
            <p:ph type="title"/>
          </p:nvPr>
        </p:nvSpPr>
        <p:spPr/>
        <p:txBody>
          <a:bodyPr/>
          <a:lstStyle/>
          <a:p>
            <a:r>
              <a:rPr lang="en-US" dirty="0" smtClean="0"/>
              <a:t>Alerting and Proactive Notification </a:t>
            </a:r>
            <a:br>
              <a:rPr lang="en-US" dirty="0" smtClean="0"/>
            </a:br>
            <a:r>
              <a:rPr lang="en-US" dirty="0" smtClean="0"/>
              <a:t>Delivers Information via E-Mail, Print, or File</a:t>
            </a:r>
          </a:p>
        </p:txBody>
      </p:sp>
      <p:sp>
        <p:nvSpPr>
          <p:cNvPr id="5" name="Content Placeholder 6"/>
          <p:cNvSpPr txBox="1">
            <a:spLocks/>
          </p:cNvSpPr>
          <p:nvPr/>
        </p:nvSpPr>
        <p:spPr>
          <a:xfrm>
            <a:off x="0" y="1254295"/>
            <a:ext cx="4165258" cy="1200329"/>
          </a:xfrm>
          <a:prstGeom prst="rect">
            <a:avLst/>
          </a:prstGeom>
        </p:spPr>
        <p:txBody>
          <a:bodyPr wrap="square">
            <a:spAutoFit/>
          </a:bodyPr>
          <a:lstStyle/>
          <a:p>
            <a:pPr eaLnBrk="0" hangingPunct="0">
              <a:spcBef>
                <a:spcPct val="50000"/>
              </a:spcBef>
              <a:spcAft>
                <a:spcPct val="20000"/>
              </a:spcAft>
              <a:buClr>
                <a:srgbClr val="ADCC2B"/>
              </a:buClr>
              <a:buSzPct val="120000"/>
              <a:defRPr/>
            </a:pPr>
            <a:r>
              <a:rPr lang="en-US" kern="0" dirty="0" smtClean="0">
                <a:solidFill>
                  <a:srgbClr val="000000"/>
                </a:solidFill>
                <a:latin typeface="Calibri" pitchFamily="34" charset="0"/>
                <a:ea typeface="ＭＳ Ｐゴシック" pitchFamily="-109" charset="-128"/>
              </a:rPr>
              <a:t>High-volume, high-efficiency information distribution engine…</a:t>
            </a:r>
          </a:p>
        </p:txBody>
      </p:sp>
      <p:sp>
        <p:nvSpPr>
          <p:cNvPr id="6" name="Isosceles Triangle 5"/>
          <p:cNvSpPr/>
          <p:nvPr/>
        </p:nvSpPr>
        <p:spPr bwMode="auto">
          <a:xfrm rot="10800000">
            <a:off x="993040" y="2914512"/>
            <a:ext cx="1981200" cy="622693"/>
          </a:xfrm>
          <a:prstGeom prst="triangle">
            <a:avLst/>
          </a:prstGeom>
          <a:gradFill>
            <a:gsLst>
              <a:gs pos="0">
                <a:schemeClr val="accent1">
                  <a:tint val="66000"/>
                  <a:satMod val="160000"/>
                </a:schemeClr>
              </a:gs>
              <a:gs pos="50000">
                <a:schemeClr val="bg1">
                  <a:lumMod val="65000"/>
                </a:schemeClr>
              </a:gs>
              <a:gs pos="100000">
                <a:schemeClr val="bg1">
                  <a:lumMod val="75000"/>
                  <a:alpha val="27000"/>
                </a:schemeClr>
              </a:gs>
            </a:gsLst>
            <a:lin ang="5400000" scaled="0"/>
          </a:gradFill>
          <a:ln w="12700" cap="flat" cmpd="sng" algn="ctr">
            <a:noFill/>
            <a:prstDash val="solid"/>
            <a:round/>
            <a:headEnd type="none" w="med" len="med"/>
            <a:tailEnd type="none" w="med" len="sm"/>
          </a:ln>
          <a:effectLst/>
        </p:spPr>
        <p:txBody>
          <a:bodyPr vert="horz" wrap="square" lIns="45720" tIns="45720" rIns="45720" bIns="45720" numCol="1" rtlCol="0" anchor="ctr" anchorCtr="0" compatLnSpc="1">
            <a:prstTxWarp prst="textNoShape">
              <a:avLst/>
            </a:prstTxWarp>
            <a:noAutofit/>
          </a:bodyPr>
          <a:lstStyle/>
          <a:p>
            <a:pPr algn="l" eaLnBrk="0" hangingPunct="0"/>
            <a:endParaRPr lang="en-US" sz="900" dirty="0" smtClean="0">
              <a:latin typeface="Calibri" pitchFamily="34" charset="0"/>
              <a:ea typeface="ＭＳ Ｐゴシック" pitchFamily="80" charset="-128"/>
            </a:endParaRPr>
          </a:p>
        </p:txBody>
      </p:sp>
      <p:sp>
        <p:nvSpPr>
          <p:cNvPr id="7" name="Isosceles Triangle 6"/>
          <p:cNvSpPr/>
          <p:nvPr/>
        </p:nvSpPr>
        <p:spPr bwMode="auto">
          <a:xfrm rot="10800000" flipV="1">
            <a:off x="783725" y="3822360"/>
            <a:ext cx="2411163" cy="1651868"/>
          </a:xfrm>
          <a:prstGeom prst="triangle">
            <a:avLst>
              <a:gd name="adj" fmla="val 48911"/>
            </a:avLst>
          </a:prstGeom>
          <a:gradFill>
            <a:gsLst>
              <a:gs pos="0">
                <a:schemeClr val="accent1">
                  <a:tint val="66000"/>
                  <a:satMod val="160000"/>
                </a:schemeClr>
              </a:gs>
              <a:gs pos="50000">
                <a:schemeClr val="bg1">
                  <a:lumMod val="65000"/>
                </a:schemeClr>
              </a:gs>
              <a:gs pos="100000">
                <a:schemeClr val="bg1">
                  <a:lumMod val="75000"/>
                  <a:alpha val="27000"/>
                </a:schemeClr>
              </a:gs>
            </a:gsLst>
            <a:lin ang="5400000" scaled="0"/>
          </a:gradFill>
          <a:ln w="12700" cap="flat" cmpd="sng" algn="ctr">
            <a:noFill/>
            <a:prstDash val="solid"/>
            <a:round/>
            <a:headEnd type="none" w="med" len="med"/>
            <a:tailEnd type="none" w="med" len="sm"/>
          </a:ln>
          <a:effectLst/>
        </p:spPr>
        <p:txBody>
          <a:bodyPr vert="horz" wrap="square" lIns="45720" tIns="45720" rIns="45720" bIns="45720" numCol="1" rtlCol="0" anchor="ctr" anchorCtr="0" compatLnSpc="1">
            <a:prstTxWarp prst="textNoShape">
              <a:avLst/>
            </a:prstTxWarp>
            <a:noAutofit/>
          </a:bodyPr>
          <a:lstStyle/>
          <a:p>
            <a:pPr algn="l" eaLnBrk="0" hangingPunct="0"/>
            <a:endParaRPr lang="en-US" sz="900" dirty="0" smtClean="0">
              <a:latin typeface="Calibri" pitchFamily="34" charset="0"/>
              <a:ea typeface="ＭＳ Ｐゴシック" pitchFamily="80" charset="-128"/>
            </a:endParaRPr>
          </a:p>
        </p:txBody>
      </p:sp>
      <p:sp>
        <p:nvSpPr>
          <p:cNvPr id="16" name="Cube 15"/>
          <p:cNvSpPr/>
          <p:nvPr/>
        </p:nvSpPr>
        <p:spPr bwMode="auto">
          <a:xfrm>
            <a:off x="952114" y="3164440"/>
            <a:ext cx="2124456" cy="750014"/>
          </a:xfrm>
          <a:prstGeom prst="cube">
            <a:avLst>
              <a:gd name="adj" fmla="val 22707"/>
            </a:avLst>
          </a:prstGeom>
          <a:solidFill>
            <a:schemeClr val="bg1">
              <a:lumMod val="85000"/>
            </a:schemeClr>
          </a:solidFill>
          <a:ln w="12700" cap="flat" cmpd="sng" algn="ctr">
            <a:solidFill>
              <a:srgbClr val="135070"/>
            </a:solidFill>
            <a:prstDash val="solid"/>
            <a:round/>
            <a:headEnd type="none" w="med" len="med"/>
            <a:tailEnd type="none" w="med" len="sm"/>
          </a:ln>
          <a:effectLst/>
        </p:spPr>
        <p:txBody>
          <a:bodyPr vert="horz" wrap="square" lIns="91440" tIns="45720" rIns="91440" bIns="45720" numCol="1" rtlCol="0" anchor="ctr" anchorCtr="0" compatLnSpc="1">
            <a:prstTxWarp prst="textNoShape">
              <a:avLst/>
            </a:prstTxWarp>
          </a:bodyPr>
          <a:lstStyle/>
          <a:p>
            <a:pPr eaLnBrk="0" hangingPunct="0"/>
            <a:r>
              <a:rPr lang="en-US" sz="1600" dirty="0" smtClean="0">
                <a:solidFill>
                  <a:srgbClr val="000000"/>
                </a:solidFill>
                <a:latin typeface="Calibri" pitchFamily="34" charset="0"/>
                <a:ea typeface="ＭＳ Ｐゴシック" pitchFamily="80" charset="-128"/>
              </a:rPr>
              <a:t>BI Platform</a:t>
            </a:r>
          </a:p>
        </p:txBody>
      </p:sp>
      <p:grpSp>
        <p:nvGrpSpPr>
          <p:cNvPr id="20" name="Group 269"/>
          <p:cNvGrpSpPr/>
          <p:nvPr/>
        </p:nvGrpSpPr>
        <p:grpSpPr>
          <a:xfrm>
            <a:off x="1193943" y="4181874"/>
            <a:ext cx="1580882" cy="536871"/>
            <a:chOff x="6452724" y="2722026"/>
            <a:chExt cx="1580882" cy="536871"/>
          </a:xfrm>
        </p:grpSpPr>
        <p:sp>
          <p:nvSpPr>
            <p:cNvPr id="21" name="TextBox 20"/>
            <p:cNvSpPr txBox="1"/>
            <p:nvPr/>
          </p:nvSpPr>
          <p:spPr>
            <a:xfrm>
              <a:off x="6452724" y="2981898"/>
              <a:ext cx="1580882" cy="276999"/>
            </a:xfrm>
            <a:prstGeom prst="rect">
              <a:avLst/>
            </a:prstGeom>
            <a:noFill/>
          </p:spPr>
          <p:txBody>
            <a:bodyPr wrap="none" rtlCol="0">
              <a:spAutoFit/>
            </a:bodyPr>
            <a:lstStyle/>
            <a:p>
              <a:pPr algn="r" eaLnBrk="0" hangingPunct="0"/>
              <a:r>
                <a:rPr lang="en-US" sz="1200" dirty="0" smtClean="0">
                  <a:solidFill>
                    <a:srgbClr val="000000"/>
                  </a:solidFill>
                  <a:latin typeface="Calibri" pitchFamily="34" charset="0"/>
                  <a:ea typeface="ＭＳ Ｐゴシック" pitchFamily="80" charset="-128"/>
                </a:rPr>
                <a:t>Reports &amp; Dashboards</a:t>
              </a:r>
            </a:p>
          </p:txBody>
        </p:sp>
        <p:pic>
          <p:nvPicPr>
            <p:cNvPr id="22" name="Picture 19"/>
            <p:cNvPicPr>
              <a:picLocks noChangeAspect="1" noChangeArrowheads="1"/>
            </p:cNvPicPr>
            <p:nvPr/>
          </p:nvPicPr>
          <p:blipFill>
            <a:blip r:embed="rId3" cstate="print"/>
            <a:srcRect l="23534" t="9291" r="22878" b="3613"/>
            <a:stretch>
              <a:fillRect/>
            </a:stretch>
          </p:blipFill>
          <p:spPr bwMode="auto">
            <a:xfrm>
              <a:off x="6845983" y="2723026"/>
              <a:ext cx="178216" cy="220892"/>
            </a:xfrm>
            <a:prstGeom prst="rect">
              <a:avLst/>
            </a:prstGeom>
            <a:noFill/>
            <a:ln w="9525">
              <a:solidFill>
                <a:schemeClr val="bg2"/>
              </a:solidFill>
              <a:miter lim="800000"/>
              <a:headEnd/>
              <a:tailEnd/>
            </a:ln>
            <a:effectLst>
              <a:outerShdw dist="12700" dir="2700000" algn="ctr" rotWithShape="0">
                <a:schemeClr val="bg2"/>
              </a:outerShdw>
            </a:effectLst>
          </p:spPr>
        </p:pic>
        <p:pic>
          <p:nvPicPr>
            <p:cNvPr id="23" name="Picture 7"/>
            <p:cNvPicPr>
              <a:picLocks noChangeAspect="1" noChangeArrowheads="1"/>
            </p:cNvPicPr>
            <p:nvPr/>
          </p:nvPicPr>
          <p:blipFill>
            <a:blip r:embed="rId4" cstate="print"/>
            <a:srcRect/>
            <a:stretch>
              <a:fillRect/>
            </a:stretch>
          </p:blipFill>
          <p:spPr bwMode="auto">
            <a:xfrm>
              <a:off x="6511757" y="2726294"/>
              <a:ext cx="256791" cy="231696"/>
            </a:xfrm>
            <a:prstGeom prst="rect">
              <a:avLst/>
            </a:prstGeom>
            <a:noFill/>
            <a:ln w="9525">
              <a:solidFill>
                <a:schemeClr val="bg2"/>
              </a:solidFill>
              <a:miter lim="800000"/>
              <a:headEnd/>
              <a:tailEnd/>
            </a:ln>
            <a:effectLst>
              <a:outerShdw dist="35921" dir="2700000" algn="ctr" rotWithShape="0">
                <a:schemeClr val="bg2"/>
              </a:outerShdw>
            </a:effectLst>
          </p:spPr>
        </p:pic>
        <p:pic>
          <p:nvPicPr>
            <p:cNvPr id="24" name="Picture 18"/>
            <p:cNvPicPr>
              <a:picLocks noChangeAspect="1" noChangeArrowheads="1"/>
            </p:cNvPicPr>
            <p:nvPr/>
          </p:nvPicPr>
          <p:blipFill>
            <a:blip r:embed="rId5" cstate="print"/>
            <a:srcRect/>
            <a:stretch>
              <a:fillRect/>
            </a:stretch>
          </p:blipFill>
          <p:spPr bwMode="auto">
            <a:xfrm>
              <a:off x="7092525" y="2722026"/>
              <a:ext cx="177647" cy="229895"/>
            </a:xfrm>
            <a:prstGeom prst="rect">
              <a:avLst/>
            </a:prstGeom>
            <a:noFill/>
            <a:ln w="9525">
              <a:solidFill>
                <a:schemeClr val="bg2"/>
              </a:solidFill>
              <a:miter lim="800000"/>
              <a:headEnd/>
              <a:tailEnd/>
            </a:ln>
            <a:effectLst>
              <a:outerShdw dist="12700" dir="2700000" algn="ctr" rotWithShape="0">
                <a:srgbClr val="808080">
                  <a:alpha val="75000"/>
                </a:srgbClr>
              </a:outerShdw>
            </a:effectLst>
          </p:spPr>
        </p:pic>
        <p:pic>
          <p:nvPicPr>
            <p:cNvPr id="25" name="Picture 24"/>
            <p:cNvPicPr>
              <a:picLocks noChangeAspect="1" noChangeArrowheads="1"/>
            </p:cNvPicPr>
            <p:nvPr/>
          </p:nvPicPr>
          <p:blipFill>
            <a:blip r:embed="rId5" cstate="print"/>
            <a:srcRect/>
            <a:stretch>
              <a:fillRect/>
            </a:stretch>
          </p:blipFill>
          <p:spPr bwMode="auto">
            <a:xfrm>
              <a:off x="7358995" y="2722026"/>
              <a:ext cx="177647" cy="229895"/>
            </a:xfrm>
            <a:prstGeom prst="rect">
              <a:avLst/>
            </a:prstGeom>
            <a:noFill/>
            <a:ln w="9525">
              <a:solidFill>
                <a:schemeClr val="bg2"/>
              </a:solidFill>
              <a:miter lim="800000"/>
              <a:headEnd/>
              <a:tailEnd/>
            </a:ln>
            <a:effectLst>
              <a:outerShdw dist="12700" dir="2700000" algn="ctr" rotWithShape="0">
                <a:srgbClr val="808080">
                  <a:alpha val="75000"/>
                </a:srgbClr>
              </a:outerShdw>
            </a:effectLst>
          </p:spPr>
        </p:pic>
        <p:pic>
          <p:nvPicPr>
            <p:cNvPr id="26" name="Picture 8"/>
            <p:cNvPicPr>
              <a:picLocks noChangeAspect="1" noChangeArrowheads="1"/>
            </p:cNvPicPr>
            <p:nvPr/>
          </p:nvPicPr>
          <p:blipFill>
            <a:blip r:embed="rId6" cstate="print"/>
            <a:srcRect l="17720" t="11884" r="16139" b="13043"/>
            <a:stretch>
              <a:fillRect/>
            </a:stretch>
          </p:blipFill>
          <p:spPr bwMode="auto">
            <a:xfrm>
              <a:off x="7623052" y="2722026"/>
              <a:ext cx="301772" cy="230496"/>
            </a:xfrm>
            <a:prstGeom prst="rect">
              <a:avLst/>
            </a:prstGeom>
            <a:solidFill>
              <a:srgbClr val="F8F8F8"/>
            </a:solidFill>
            <a:ln w="3175">
              <a:solidFill>
                <a:schemeClr val="bg2"/>
              </a:solidFill>
              <a:miter lim="800000"/>
              <a:headEnd/>
              <a:tailEnd/>
            </a:ln>
            <a:effectLst>
              <a:outerShdw dist="12700" algn="ctr" rotWithShape="0">
                <a:srgbClr val="5F5F5F">
                  <a:alpha val="75000"/>
                </a:srgbClr>
              </a:outerShdw>
            </a:effectLst>
          </p:spPr>
        </p:pic>
      </p:grpSp>
      <p:grpSp>
        <p:nvGrpSpPr>
          <p:cNvPr id="27" name="Group 303"/>
          <p:cNvGrpSpPr/>
          <p:nvPr/>
        </p:nvGrpSpPr>
        <p:grpSpPr>
          <a:xfrm>
            <a:off x="783725" y="5474816"/>
            <a:ext cx="2411163" cy="938642"/>
            <a:chOff x="6016151" y="1105319"/>
            <a:chExt cx="2476500" cy="1135455"/>
          </a:xfrm>
        </p:grpSpPr>
        <p:sp>
          <p:nvSpPr>
            <p:cNvPr id="28" name="Rectangle 27"/>
            <p:cNvSpPr/>
            <p:nvPr/>
          </p:nvSpPr>
          <p:spPr bwMode="auto">
            <a:xfrm>
              <a:off x="6016151" y="1105319"/>
              <a:ext cx="2476500" cy="1135455"/>
            </a:xfrm>
            <a:prstGeom prst="rect">
              <a:avLst/>
            </a:prstGeom>
            <a:solidFill>
              <a:schemeClr val="bg1"/>
            </a:solidFill>
            <a:ln w="6350" cap="flat" cmpd="sng" algn="ctr">
              <a:solidFill>
                <a:schemeClr val="bg1">
                  <a:lumMod val="65000"/>
                </a:schemeClr>
              </a:solidFill>
              <a:prstDash val="lgDash"/>
              <a:round/>
              <a:headEnd type="none" w="med" len="med"/>
              <a:tailEnd type="none" w="med" len="sm"/>
            </a:ln>
            <a:effectLst/>
          </p:spPr>
          <p:txBody>
            <a:bodyPr vert="horz" wrap="square" lIns="45720" tIns="18288" rIns="45720" bIns="45720" numCol="1" rtlCol="0" anchor="t" anchorCtr="0" compatLnSpc="1">
              <a:prstTxWarp prst="textNoShape">
                <a:avLst/>
              </a:prstTxWarp>
              <a:noAutofit/>
            </a:bodyPr>
            <a:lstStyle/>
            <a:p>
              <a:pPr algn="l" eaLnBrk="0" hangingPunct="0"/>
              <a:endParaRPr lang="en-US" sz="900" dirty="0" smtClean="0">
                <a:solidFill>
                  <a:srgbClr val="000000"/>
                </a:solidFill>
                <a:latin typeface="Calibri" pitchFamily="34" charset="0"/>
                <a:ea typeface="ＭＳ Ｐゴシック" pitchFamily="80" charset="-128"/>
              </a:endParaRPr>
            </a:p>
          </p:txBody>
        </p:sp>
        <p:pic>
          <p:nvPicPr>
            <p:cNvPr id="29" name="Picture 7"/>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539697" y="1650318"/>
              <a:ext cx="81330" cy="109262"/>
            </a:xfrm>
            <a:prstGeom prst="rect">
              <a:avLst/>
            </a:prstGeom>
            <a:noFill/>
            <a:ln w="9525" algn="ctr">
              <a:noFill/>
              <a:miter lim="800000"/>
              <a:headEnd/>
              <a:tailEnd/>
            </a:ln>
          </p:spPr>
        </p:pic>
        <p:pic>
          <p:nvPicPr>
            <p:cNvPr id="30" name="Picture 8"/>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034997" y="1655356"/>
              <a:ext cx="81330" cy="109262"/>
            </a:xfrm>
            <a:prstGeom prst="rect">
              <a:avLst/>
            </a:prstGeom>
            <a:noFill/>
            <a:ln w="9525" algn="ctr">
              <a:noFill/>
              <a:miter lim="800000"/>
              <a:headEnd/>
              <a:tailEnd/>
            </a:ln>
          </p:spPr>
        </p:pic>
        <p:pic>
          <p:nvPicPr>
            <p:cNvPr id="31" name="Picture 9"/>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612377" y="1650318"/>
              <a:ext cx="81330" cy="109262"/>
            </a:xfrm>
            <a:prstGeom prst="rect">
              <a:avLst/>
            </a:prstGeom>
            <a:noFill/>
            <a:ln w="9525" algn="ctr">
              <a:noFill/>
              <a:miter lim="800000"/>
              <a:headEnd/>
              <a:tailEnd/>
            </a:ln>
          </p:spPr>
        </p:pic>
        <p:pic>
          <p:nvPicPr>
            <p:cNvPr id="32" name="Picture 1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271527" y="1693456"/>
              <a:ext cx="81330" cy="109262"/>
            </a:xfrm>
            <a:prstGeom prst="rect">
              <a:avLst/>
            </a:prstGeom>
            <a:noFill/>
            <a:ln w="9525" algn="ctr">
              <a:noFill/>
              <a:miter lim="800000"/>
              <a:headEnd/>
              <a:tailEnd/>
            </a:ln>
          </p:spPr>
        </p:pic>
        <p:pic>
          <p:nvPicPr>
            <p:cNvPr id="33" name="Picture 13"/>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807867" y="1612218"/>
              <a:ext cx="81330" cy="109262"/>
            </a:xfrm>
            <a:prstGeom prst="rect">
              <a:avLst/>
            </a:prstGeom>
            <a:noFill/>
            <a:ln w="9525" algn="ctr">
              <a:noFill/>
              <a:miter lim="800000"/>
              <a:headEnd/>
              <a:tailEnd/>
            </a:ln>
          </p:spPr>
        </p:pic>
        <p:pic>
          <p:nvPicPr>
            <p:cNvPr id="34" name="Picture 14"/>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344207" y="1650318"/>
              <a:ext cx="81330" cy="109262"/>
            </a:xfrm>
            <a:prstGeom prst="rect">
              <a:avLst/>
            </a:prstGeom>
            <a:noFill/>
            <a:ln w="9525" algn="ctr">
              <a:noFill/>
              <a:miter lim="800000"/>
              <a:headEnd/>
              <a:tailEnd/>
            </a:ln>
          </p:spPr>
        </p:pic>
        <p:pic>
          <p:nvPicPr>
            <p:cNvPr id="35" name="Picture 19"/>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137442" y="1650318"/>
              <a:ext cx="81330" cy="109262"/>
            </a:xfrm>
            <a:prstGeom prst="rect">
              <a:avLst/>
            </a:prstGeom>
            <a:noFill/>
            <a:ln w="9525" algn="ctr">
              <a:noFill/>
              <a:miter lim="800000"/>
              <a:headEnd/>
              <a:tailEnd/>
            </a:ln>
          </p:spPr>
        </p:pic>
        <p:pic>
          <p:nvPicPr>
            <p:cNvPr id="36" name="Picture 20"/>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632742" y="1655356"/>
              <a:ext cx="81330" cy="109262"/>
            </a:xfrm>
            <a:prstGeom prst="rect">
              <a:avLst/>
            </a:prstGeom>
            <a:noFill/>
            <a:ln w="9525" algn="ctr">
              <a:noFill/>
              <a:miter lim="800000"/>
              <a:headEnd/>
              <a:tailEnd/>
            </a:ln>
          </p:spPr>
        </p:pic>
        <p:pic>
          <p:nvPicPr>
            <p:cNvPr id="37" name="Picture 21"/>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210122" y="1612218"/>
              <a:ext cx="81330" cy="109262"/>
            </a:xfrm>
            <a:prstGeom prst="rect">
              <a:avLst/>
            </a:prstGeom>
            <a:noFill/>
            <a:ln w="9525" algn="ctr">
              <a:noFill/>
              <a:miter lim="800000"/>
              <a:headEnd/>
              <a:tailEnd/>
            </a:ln>
          </p:spPr>
        </p:pic>
        <p:pic>
          <p:nvPicPr>
            <p:cNvPr id="38" name="Picture 2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705425" y="1693456"/>
              <a:ext cx="81330" cy="109262"/>
            </a:xfrm>
            <a:prstGeom prst="rect">
              <a:avLst/>
            </a:prstGeom>
            <a:noFill/>
            <a:ln w="9525" algn="ctr">
              <a:noFill/>
              <a:miter lim="800000"/>
              <a:headEnd/>
              <a:tailEnd/>
            </a:ln>
          </p:spPr>
        </p:pic>
        <p:pic>
          <p:nvPicPr>
            <p:cNvPr id="39" name="Picture 25"/>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366042" y="1612218"/>
              <a:ext cx="81330" cy="109262"/>
            </a:xfrm>
            <a:prstGeom prst="rect">
              <a:avLst/>
            </a:prstGeom>
            <a:noFill/>
            <a:ln w="9525" algn="ctr">
              <a:noFill/>
              <a:miter lim="800000"/>
              <a:headEnd/>
              <a:tailEnd/>
            </a:ln>
          </p:spPr>
        </p:pic>
        <p:pic>
          <p:nvPicPr>
            <p:cNvPr id="40" name="Picture 26"/>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900912" y="1655356"/>
              <a:ext cx="81330" cy="109262"/>
            </a:xfrm>
            <a:prstGeom prst="rect">
              <a:avLst/>
            </a:prstGeom>
            <a:noFill/>
            <a:ln w="9525" algn="ctr">
              <a:noFill/>
              <a:miter lim="800000"/>
              <a:headEnd/>
              <a:tailEnd/>
            </a:ln>
          </p:spPr>
        </p:pic>
        <p:pic>
          <p:nvPicPr>
            <p:cNvPr id="41" name="Picture 27"/>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437252" y="1693456"/>
              <a:ext cx="81330" cy="109262"/>
            </a:xfrm>
            <a:prstGeom prst="rect">
              <a:avLst/>
            </a:prstGeom>
            <a:noFill/>
            <a:ln w="9525" algn="ctr">
              <a:noFill/>
              <a:miter lim="800000"/>
              <a:headEnd/>
              <a:tailEnd/>
            </a:ln>
          </p:spPr>
        </p:pic>
        <p:pic>
          <p:nvPicPr>
            <p:cNvPr id="42" name="Picture 7"/>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583680" y="1840818"/>
              <a:ext cx="81330" cy="109262"/>
            </a:xfrm>
            <a:prstGeom prst="rect">
              <a:avLst/>
            </a:prstGeom>
            <a:noFill/>
            <a:ln w="9525" algn="ctr">
              <a:noFill/>
              <a:miter lim="800000"/>
              <a:headEnd/>
              <a:tailEnd/>
            </a:ln>
          </p:spPr>
        </p:pic>
        <p:pic>
          <p:nvPicPr>
            <p:cNvPr id="43" name="Picture 8"/>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034997" y="1845856"/>
              <a:ext cx="81330" cy="109262"/>
            </a:xfrm>
            <a:prstGeom prst="rect">
              <a:avLst/>
            </a:prstGeom>
            <a:noFill/>
            <a:ln w="9525" algn="ctr">
              <a:noFill/>
              <a:miter lim="800000"/>
              <a:headEnd/>
              <a:tailEnd/>
            </a:ln>
          </p:spPr>
        </p:pic>
        <p:pic>
          <p:nvPicPr>
            <p:cNvPr id="44" name="Picture 9"/>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650477" y="1840818"/>
              <a:ext cx="81330" cy="109262"/>
            </a:xfrm>
            <a:prstGeom prst="rect">
              <a:avLst/>
            </a:prstGeom>
            <a:noFill/>
            <a:ln w="9525" algn="ctr">
              <a:noFill/>
              <a:miter lim="800000"/>
              <a:headEnd/>
              <a:tailEnd/>
            </a:ln>
          </p:spPr>
        </p:pic>
        <p:pic>
          <p:nvPicPr>
            <p:cNvPr id="45" name="Picture 1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315510" y="1883956"/>
              <a:ext cx="81330" cy="109262"/>
            </a:xfrm>
            <a:prstGeom prst="rect">
              <a:avLst/>
            </a:prstGeom>
            <a:noFill/>
            <a:ln w="9525" algn="ctr">
              <a:noFill/>
              <a:miter lim="800000"/>
              <a:headEnd/>
              <a:tailEnd/>
            </a:ln>
          </p:spPr>
        </p:pic>
        <p:pic>
          <p:nvPicPr>
            <p:cNvPr id="46" name="Picture 13"/>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807867" y="1802718"/>
              <a:ext cx="81330" cy="109262"/>
            </a:xfrm>
            <a:prstGeom prst="rect">
              <a:avLst/>
            </a:prstGeom>
            <a:noFill/>
            <a:ln w="9525" algn="ctr">
              <a:noFill/>
              <a:miter lim="800000"/>
              <a:headEnd/>
              <a:tailEnd/>
            </a:ln>
          </p:spPr>
        </p:pic>
        <p:pic>
          <p:nvPicPr>
            <p:cNvPr id="47" name="Picture 14"/>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382307" y="1840818"/>
              <a:ext cx="81330" cy="109262"/>
            </a:xfrm>
            <a:prstGeom prst="rect">
              <a:avLst/>
            </a:prstGeom>
            <a:noFill/>
            <a:ln w="9525" algn="ctr">
              <a:noFill/>
              <a:miter lim="800000"/>
              <a:headEnd/>
              <a:tailEnd/>
            </a:ln>
          </p:spPr>
        </p:pic>
        <p:pic>
          <p:nvPicPr>
            <p:cNvPr id="48" name="Picture 19"/>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181425" y="1840818"/>
              <a:ext cx="81330" cy="109262"/>
            </a:xfrm>
            <a:prstGeom prst="rect">
              <a:avLst/>
            </a:prstGeom>
            <a:noFill/>
            <a:ln w="9525" algn="ctr">
              <a:noFill/>
              <a:miter lim="800000"/>
              <a:headEnd/>
              <a:tailEnd/>
            </a:ln>
          </p:spPr>
        </p:pic>
        <p:pic>
          <p:nvPicPr>
            <p:cNvPr id="49" name="Picture 20"/>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676725" y="1845856"/>
              <a:ext cx="81330" cy="109262"/>
            </a:xfrm>
            <a:prstGeom prst="rect">
              <a:avLst/>
            </a:prstGeom>
            <a:noFill/>
            <a:ln w="9525" algn="ctr">
              <a:noFill/>
              <a:miter lim="800000"/>
              <a:headEnd/>
              <a:tailEnd/>
            </a:ln>
          </p:spPr>
        </p:pic>
        <p:pic>
          <p:nvPicPr>
            <p:cNvPr id="50" name="Picture 21"/>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210122" y="1802718"/>
              <a:ext cx="81330" cy="109262"/>
            </a:xfrm>
            <a:prstGeom prst="rect">
              <a:avLst/>
            </a:prstGeom>
            <a:noFill/>
            <a:ln w="9525" algn="ctr">
              <a:noFill/>
              <a:miter lim="800000"/>
              <a:headEnd/>
              <a:tailEnd/>
            </a:ln>
          </p:spPr>
        </p:pic>
        <p:pic>
          <p:nvPicPr>
            <p:cNvPr id="51" name="Picture 2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743525" y="1883956"/>
              <a:ext cx="81330" cy="109262"/>
            </a:xfrm>
            <a:prstGeom prst="rect">
              <a:avLst/>
            </a:prstGeom>
            <a:noFill/>
            <a:ln w="9525" algn="ctr">
              <a:noFill/>
              <a:miter lim="800000"/>
              <a:headEnd/>
              <a:tailEnd/>
            </a:ln>
          </p:spPr>
        </p:pic>
        <p:pic>
          <p:nvPicPr>
            <p:cNvPr id="52" name="Picture 25"/>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410025" y="1802718"/>
              <a:ext cx="81330" cy="109262"/>
            </a:xfrm>
            <a:prstGeom prst="rect">
              <a:avLst/>
            </a:prstGeom>
            <a:noFill/>
            <a:ln w="9525" algn="ctr">
              <a:noFill/>
              <a:miter lim="800000"/>
              <a:headEnd/>
              <a:tailEnd/>
            </a:ln>
          </p:spPr>
        </p:pic>
        <p:pic>
          <p:nvPicPr>
            <p:cNvPr id="53" name="Picture 26"/>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900912" y="1845856"/>
              <a:ext cx="81330" cy="109262"/>
            </a:xfrm>
            <a:prstGeom prst="rect">
              <a:avLst/>
            </a:prstGeom>
            <a:noFill/>
            <a:ln w="9525" algn="ctr">
              <a:noFill/>
              <a:miter lim="800000"/>
              <a:headEnd/>
              <a:tailEnd/>
            </a:ln>
          </p:spPr>
        </p:pic>
        <p:pic>
          <p:nvPicPr>
            <p:cNvPr id="54" name="Picture 27"/>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475352" y="1883956"/>
              <a:ext cx="81330" cy="109262"/>
            </a:xfrm>
            <a:prstGeom prst="rect">
              <a:avLst/>
            </a:prstGeom>
            <a:noFill/>
            <a:ln w="9525" algn="ctr">
              <a:noFill/>
              <a:miter lim="800000"/>
              <a:headEnd/>
              <a:tailEnd/>
            </a:ln>
          </p:spPr>
        </p:pic>
        <p:pic>
          <p:nvPicPr>
            <p:cNvPr id="55" name="Picture 7"/>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539697" y="2031318"/>
              <a:ext cx="81330" cy="109262"/>
            </a:xfrm>
            <a:prstGeom prst="rect">
              <a:avLst/>
            </a:prstGeom>
            <a:noFill/>
            <a:ln w="9525" algn="ctr">
              <a:noFill/>
              <a:miter lim="800000"/>
              <a:headEnd/>
              <a:tailEnd/>
            </a:ln>
          </p:spPr>
        </p:pic>
        <p:pic>
          <p:nvPicPr>
            <p:cNvPr id="56" name="Picture 8"/>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034997" y="2074456"/>
              <a:ext cx="81330" cy="109262"/>
            </a:xfrm>
            <a:prstGeom prst="rect">
              <a:avLst/>
            </a:prstGeom>
            <a:noFill/>
            <a:ln w="9525" algn="ctr">
              <a:noFill/>
              <a:miter lim="800000"/>
              <a:headEnd/>
              <a:tailEnd/>
            </a:ln>
          </p:spPr>
        </p:pic>
        <p:pic>
          <p:nvPicPr>
            <p:cNvPr id="57" name="Picture 9"/>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650477" y="2031318"/>
              <a:ext cx="81330" cy="109262"/>
            </a:xfrm>
            <a:prstGeom prst="rect">
              <a:avLst/>
            </a:prstGeom>
            <a:noFill/>
            <a:ln w="9525" algn="ctr">
              <a:noFill/>
              <a:miter lim="800000"/>
              <a:headEnd/>
              <a:tailEnd/>
            </a:ln>
          </p:spPr>
        </p:pic>
        <p:pic>
          <p:nvPicPr>
            <p:cNvPr id="58" name="Picture 1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271527" y="2074456"/>
              <a:ext cx="81330" cy="109262"/>
            </a:xfrm>
            <a:prstGeom prst="rect">
              <a:avLst/>
            </a:prstGeom>
            <a:noFill/>
            <a:ln w="9525" algn="ctr">
              <a:noFill/>
              <a:miter lim="800000"/>
              <a:headEnd/>
              <a:tailEnd/>
            </a:ln>
          </p:spPr>
        </p:pic>
        <p:pic>
          <p:nvPicPr>
            <p:cNvPr id="59" name="Picture 13"/>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807867" y="2031318"/>
              <a:ext cx="81330" cy="109262"/>
            </a:xfrm>
            <a:prstGeom prst="rect">
              <a:avLst/>
            </a:prstGeom>
            <a:noFill/>
            <a:ln w="9525" algn="ctr">
              <a:noFill/>
              <a:miter lim="800000"/>
              <a:headEnd/>
              <a:tailEnd/>
            </a:ln>
          </p:spPr>
        </p:pic>
        <p:pic>
          <p:nvPicPr>
            <p:cNvPr id="60" name="Picture 14"/>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382307" y="2031318"/>
              <a:ext cx="81330" cy="109262"/>
            </a:xfrm>
            <a:prstGeom prst="rect">
              <a:avLst/>
            </a:prstGeom>
            <a:noFill/>
            <a:ln w="9525" algn="ctr">
              <a:noFill/>
              <a:miter lim="800000"/>
              <a:headEnd/>
              <a:tailEnd/>
            </a:ln>
          </p:spPr>
        </p:pic>
        <p:pic>
          <p:nvPicPr>
            <p:cNvPr id="61" name="Picture 19"/>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137442" y="2031318"/>
              <a:ext cx="81330" cy="109262"/>
            </a:xfrm>
            <a:prstGeom prst="rect">
              <a:avLst/>
            </a:prstGeom>
            <a:noFill/>
            <a:ln w="9525" algn="ctr">
              <a:noFill/>
              <a:miter lim="800000"/>
              <a:headEnd/>
              <a:tailEnd/>
            </a:ln>
          </p:spPr>
        </p:pic>
        <p:pic>
          <p:nvPicPr>
            <p:cNvPr id="62" name="Picture 20"/>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632742" y="2074456"/>
              <a:ext cx="81330" cy="109262"/>
            </a:xfrm>
            <a:prstGeom prst="rect">
              <a:avLst/>
            </a:prstGeom>
            <a:noFill/>
            <a:ln w="9525" algn="ctr">
              <a:noFill/>
              <a:miter lim="800000"/>
              <a:headEnd/>
              <a:tailEnd/>
            </a:ln>
          </p:spPr>
        </p:pic>
        <p:pic>
          <p:nvPicPr>
            <p:cNvPr id="63" name="Picture 21"/>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210122" y="2031318"/>
              <a:ext cx="81330" cy="109262"/>
            </a:xfrm>
            <a:prstGeom prst="rect">
              <a:avLst/>
            </a:prstGeom>
            <a:noFill/>
            <a:ln w="9525" algn="ctr">
              <a:noFill/>
              <a:miter lim="800000"/>
              <a:headEnd/>
              <a:tailEnd/>
            </a:ln>
          </p:spPr>
        </p:pic>
        <p:pic>
          <p:nvPicPr>
            <p:cNvPr id="64" name="Picture 25"/>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410025" y="1993218"/>
              <a:ext cx="81330" cy="109262"/>
            </a:xfrm>
            <a:prstGeom prst="rect">
              <a:avLst/>
            </a:prstGeom>
            <a:noFill/>
            <a:ln w="9525" algn="ctr">
              <a:noFill/>
              <a:miter lim="800000"/>
              <a:headEnd/>
              <a:tailEnd/>
            </a:ln>
          </p:spPr>
        </p:pic>
        <p:pic>
          <p:nvPicPr>
            <p:cNvPr id="65" name="Picture 26"/>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900912" y="2074456"/>
              <a:ext cx="81330" cy="109262"/>
            </a:xfrm>
            <a:prstGeom prst="rect">
              <a:avLst/>
            </a:prstGeom>
            <a:noFill/>
            <a:ln w="9525" algn="ctr">
              <a:noFill/>
              <a:miter lim="800000"/>
              <a:headEnd/>
              <a:tailEnd/>
            </a:ln>
          </p:spPr>
        </p:pic>
        <p:pic>
          <p:nvPicPr>
            <p:cNvPr id="66" name="Picture 9"/>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712025" y="1459818"/>
              <a:ext cx="81330" cy="109262"/>
            </a:xfrm>
            <a:prstGeom prst="rect">
              <a:avLst/>
            </a:prstGeom>
            <a:noFill/>
            <a:ln w="9525" algn="ctr">
              <a:noFill/>
              <a:miter lim="800000"/>
              <a:headEnd/>
              <a:tailEnd/>
            </a:ln>
          </p:spPr>
        </p:pic>
        <p:pic>
          <p:nvPicPr>
            <p:cNvPr id="67" name="Picture 14"/>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443855" y="1459818"/>
              <a:ext cx="81330" cy="109262"/>
            </a:xfrm>
            <a:prstGeom prst="rect">
              <a:avLst/>
            </a:prstGeom>
            <a:noFill/>
            <a:ln w="9525" algn="ctr">
              <a:noFill/>
              <a:miter lim="800000"/>
              <a:headEnd/>
              <a:tailEnd/>
            </a:ln>
          </p:spPr>
        </p:pic>
        <p:pic>
          <p:nvPicPr>
            <p:cNvPr id="68" name="Picture 2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805073" y="1502956"/>
              <a:ext cx="81330" cy="109262"/>
            </a:xfrm>
            <a:prstGeom prst="rect">
              <a:avLst/>
            </a:prstGeom>
            <a:noFill/>
            <a:ln w="9525" algn="ctr">
              <a:noFill/>
              <a:miter lim="800000"/>
              <a:headEnd/>
              <a:tailEnd/>
            </a:ln>
          </p:spPr>
        </p:pic>
        <p:pic>
          <p:nvPicPr>
            <p:cNvPr id="69" name="Picture 27"/>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536900" y="1502956"/>
              <a:ext cx="81330" cy="109262"/>
            </a:xfrm>
            <a:prstGeom prst="rect">
              <a:avLst/>
            </a:prstGeom>
            <a:noFill/>
            <a:ln w="9525" algn="ctr">
              <a:noFill/>
              <a:miter lim="800000"/>
              <a:headEnd/>
              <a:tailEnd/>
            </a:ln>
          </p:spPr>
        </p:pic>
        <p:pic>
          <p:nvPicPr>
            <p:cNvPr id="70" name="Picture 7"/>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758055" y="1459818"/>
              <a:ext cx="81330" cy="109262"/>
            </a:xfrm>
            <a:prstGeom prst="rect">
              <a:avLst/>
            </a:prstGeom>
            <a:noFill/>
            <a:ln w="9525" algn="ctr">
              <a:noFill/>
              <a:miter lim="800000"/>
              <a:headEnd/>
              <a:tailEnd/>
            </a:ln>
          </p:spPr>
        </p:pic>
        <p:pic>
          <p:nvPicPr>
            <p:cNvPr id="71" name="Picture 13"/>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026225" y="1459818"/>
              <a:ext cx="81330" cy="109262"/>
            </a:xfrm>
            <a:prstGeom prst="rect">
              <a:avLst/>
            </a:prstGeom>
            <a:noFill/>
            <a:ln w="9525" algn="ctr">
              <a:noFill/>
              <a:miter lim="800000"/>
              <a:headEnd/>
              <a:tailEnd/>
            </a:ln>
          </p:spPr>
        </p:pic>
        <p:pic>
          <p:nvPicPr>
            <p:cNvPr id="72" name="Picture 20"/>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851100" y="1502956"/>
              <a:ext cx="81330" cy="109262"/>
            </a:xfrm>
            <a:prstGeom prst="rect">
              <a:avLst/>
            </a:prstGeom>
            <a:noFill/>
            <a:ln w="9525" algn="ctr">
              <a:noFill/>
              <a:miter lim="800000"/>
              <a:headEnd/>
              <a:tailEnd/>
            </a:ln>
          </p:spPr>
        </p:pic>
        <p:pic>
          <p:nvPicPr>
            <p:cNvPr id="73" name="Picture 26"/>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119270" y="1502956"/>
              <a:ext cx="81330" cy="109262"/>
            </a:xfrm>
            <a:prstGeom prst="rect">
              <a:avLst/>
            </a:prstGeom>
            <a:noFill/>
            <a:ln w="9525" algn="ctr">
              <a:noFill/>
              <a:miter lim="800000"/>
              <a:headEnd/>
              <a:tailEnd/>
            </a:ln>
          </p:spPr>
        </p:pic>
        <p:pic>
          <p:nvPicPr>
            <p:cNvPr id="74" name="Picture 9"/>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993377" y="1622294"/>
              <a:ext cx="81330" cy="109262"/>
            </a:xfrm>
            <a:prstGeom prst="rect">
              <a:avLst/>
            </a:prstGeom>
            <a:noFill/>
            <a:ln w="9525" algn="ctr">
              <a:noFill/>
              <a:miter lim="800000"/>
              <a:headEnd/>
              <a:tailEnd/>
            </a:ln>
          </p:spPr>
        </p:pic>
        <p:pic>
          <p:nvPicPr>
            <p:cNvPr id="75" name="Picture 2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8086425" y="1665432"/>
              <a:ext cx="81330" cy="109262"/>
            </a:xfrm>
            <a:prstGeom prst="rect">
              <a:avLst/>
            </a:prstGeom>
            <a:noFill/>
            <a:ln w="9525" algn="ctr">
              <a:noFill/>
              <a:miter lim="800000"/>
              <a:headEnd/>
              <a:tailEnd/>
            </a:ln>
          </p:spPr>
        </p:pic>
        <p:pic>
          <p:nvPicPr>
            <p:cNvPr id="76" name="Picture 9"/>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8031477" y="1812794"/>
              <a:ext cx="81330" cy="109262"/>
            </a:xfrm>
            <a:prstGeom prst="rect">
              <a:avLst/>
            </a:prstGeom>
            <a:noFill/>
            <a:ln w="9525" algn="ctr">
              <a:noFill/>
              <a:miter lim="800000"/>
              <a:headEnd/>
              <a:tailEnd/>
            </a:ln>
          </p:spPr>
        </p:pic>
        <p:pic>
          <p:nvPicPr>
            <p:cNvPr id="77" name="Picture 2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8124525" y="1855932"/>
              <a:ext cx="81330" cy="109262"/>
            </a:xfrm>
            <a:prstGeom prst="rect">
              <a:avLst/>
            </a:prstGeom>
            <a:noFill/>
            <a:ln w="9525" algn="ctr">
              <a:noFill/>
              <a:miter lim="800000"/>
              <a:headEnd/>
              <a:tailEnd/>
            </a:ln>
          </p:spPr>
        </p:pic>
        <p:pic>
          <p:nvPicPr>
            <p:cNvPr id="78" name="Picture 9"/>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8031477" y="2003294"/>
              <a:ext cx="81330" cy="109262"/>
            </a:xfrm>
            <a:prstGeom prst="rect">
              <a:avLst/>
            </a:prstGeom>
            <a:noFill/>
            <a:ln w="9525" algn="ctr">
              <a:noFill/>
              <a:miter lim="800000"/>
              <a:headEnd/>
              <a:tailEnd/>
            </a:ln>
          </p:spPr>
        </p:pic>
        <p:pic>
          <p:nvPicPr>
            <p:cNvPr id="79" name="Picture 2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8124525" y="2046432"/>
              <a:ext cx="81330" cy="109262"/>
            </a:xfrm>
            <a:prstGeom prst="rect">
              <a:avLst/>
            </a:prstGeom>
            <a:noFill/>
            <a:ln w="9525" algn="ctr">
              <a:noFill/>
              <a:miter lim="800000"/>
              <a:headEnd/>
              <a:tailEnd/>
            </a:ln>
          </p:spPr>
        </p:pic>
        <p:pic>
          <p:nvPicPr>
            <p:cNvPr id="80" name="Picture 9"/>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8093025" y="1431794"/>
              <a:ext cx="81330" cy="109262"/>
            </a:xfrm>
            <a:prstGeom prst="rect">
              <a:avLst/>
            </a:prstGeom>
            <a:noFill/>
            <a:ln w="9525" algn="ctr">
              <a:noFill/>
              <a:miter lim="800000"/>
              <a:headEnd/>
              <a:tailEnd/>
            </a:ln>
          </p:spPr>
        </p:pic>
        <p:pic>
          <p:nvPicPr>
            <p:cNvPr id="81" name="Picture 2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8186073" y="1474932"/>
              <a:ext cx="81330" cy="109262"/>
            </a:xfrm>
            <a:prstGeom prst="rect">
              <a:avLst/>
            </a:prstGeom>
            <a:noFill/>
            <a:ln w="9525" algn="ctr">
              <a:noFill/>
              <a:miter lim="800000"/>
              <a:headEnd/>
              <a:tailEnd/>
            </a:ln>
          </p:spPr>
        </p:pic>
        <p:pic>
          <p:nvPicPr>
            <p:cNvPr id="82" name="Picture 2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8353125" y="1960156"/>
              <a:ext cx="81330" cy="109262"/>
            </a:xfrm>
            <a:prstGeom prst="rect">
              <a:avLst/>
            </a:prstGeom>
            <a:noFill/>
            <a:ln w="9525" algn="ctr">
              <a:noFill/>
              <a:miter lim="800000"/>
              <a:headEnd/>
              <a:tailEnd/>
            </a:ln>
          </p:spPr>
        </p:pic>
        <p:pic>
          <p:nvPicPr>
            <p:cNvPr id="83" name="Picture 2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917903" y="1878918"/>
              <a:ext cx="81330" cy="109262"/>
            </a:xfrm>
            <a:prstGeom prst="rect">
              <a:avLst/>
            </a:prstGeom>
            <a:noFill/>
            <a:ln w="9525" algn="ctr">
              <a:noFill/>
              <a:miter lim="800000"/>
              <a:headEnd/>
              <a:tailEnd/>
            </a:ln>
          </p:spPr>
        </p:pic>
        <p:pic>
          <p:nvPicPr>
            <p:cNvPr id="84" name="Picture 9"/>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862955" y="2026280"/>
              <a:ext cx="81330" cy="109262"/>
            </a:xfrm>
            <a:prstGeom prst="rect">
              <a:avLst/>
            </a:prstGeom>
            <a:noFill/>
            <a:ln w="9525" algn="ctr">
              <a:noFill/>
              <a:miter lim="800000"/>
              <a:headEnd/>
              <a:tailEnd/>
            </a:ln>
          </p:spPr>
        </p:pic>
        <p:pic>
          <p:nvPicPr>
            <p:cNvPr id="85" name="Picture 2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8298903" y="1650318"/>
              <a:ext cx="81330" cy="109262"/>
            </a:xfrm>
            <a:prstGeom prst="rect">
              <a:avLst/>
            </a:prstGeom>
            <a:noFill/>
            <a:ln w="9525" algn="ctr">
              <a:noFill/>
              <a:miter lim="800000"/>
              <a:headEnd/>
              <a:tailEnd/>
            </a:ln>
          </p:spPr>
        </p:pic>
        <p:pic>
          <p:nvPicPr>
            <p:cNvPr id="86" name="Picture 9"/>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8243955" y="1797680"/>
              <a:ext cx="81330" cy="109262"/>
            </a:xfrm>
            <a:prstGeom prst="rect">
              <a:avLst/>
            </a:prstGeom>
            <a:noFill/>
            <a:ln w="9525" algn="ctr">
              <a:noFill/>
              <a:miter lim="800000"/>
              <a:headEnd/>
              <a:tailEnd/>
            </a:ln>
          </p:spPr>
        </p:pic>
        <p:pic>
          <p:nvPicPr>
            <p:cNvPr id="87" name="Picture 2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8337003" y="1840818"/>
              <a:ext cx="81330" cy="109262"/>
            </a:xfrm>
            <a:prstGeom prst="rect">
              <a:avLst/>
            </a:prstGeom>
            <a:noFill/>
            <a:ln w="9525" algn="ctr">
              <a:noFill/>
              <a:miter lim="800000"/>
              <a:headEnd/>
              <a:tailEnd/>
            </a:ln>
          </p:spPr>
        </p:pic>
        <p:pic>
          <p:nvPicPr>
            <p:cNvPr id="88" name="Picture 7"/>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481082" y="1511316"/>
              <a:ext cx="81330" cy="109262"/>
            </a:xfrm>
            <a:prstGeom prst="rect">
              <a:avLst/>
            </a:prstGeom>
            <a:noFill/>
            <a:ln w="9525" algn="ctr">
              <a:noFill/>
              <a:miter lim="800000"/>
              <a:headEnd/>
              <a:tailEnd/>
            </a:ln>
          </p:spPr>
        </p:pic>
        <p:pic>
          <p:nvPicPr>
            <p:cNvPr id="89" name="Picture 1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212912" y="1554454"/>
              <a:ext cx="81330" cy="109262"/>
            </a:xfrm>
            <a:prstGeom prst="rect">
              <a:avLst/>
            </a:prstGeom>
            <a:noFill/>
            <a:ln w="9525" algn="ctr">
              <a:noFill/>
              <a:miter lim="800000"/>
              <a:headEnd/>
              <a:tailEnd/>
            </a:ln>
          </p:spPr>
        </p:pic>
        <p:pic>
          <p:nvPicPr>
            <p:cNvPr id="90" name="Picture 19"/>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078827" y="1511316"/>
              <a:ext cx="81330" cy="109262"/>
            </a:xfrm>
            <a:prstGeom prst="rect">
              <a:avLst/>
            </a:prstGeom>
            <a:noFill/>
            <a:ln w="9525" algn="ctr">
              <a:noFill/>
              <a:miter lim="800000"/>
              <a:headEnd/>
              <a:tailEnd/>
            </a:ln>
          </p:spPr>
        </p:pic>
        <p:pic>
          <p:nvPicPr>
            <p:cNvPr id="91" name="Picture 20"/>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574127" y="1516354"/>
              <a:ext cx="81330" cy="109262"/>
            </a:xfrm>
            <a:prstGeom prst="rect">
              <a:avLst/>
            </a:prstGeom>
            <a:noFill/>
            <a:ln w="9525" algn="ctr">
              <a:noFill/>
              <a:miter lim="800000"/>
              <a:headEnd/>
              <a:tailEnd/>
            </a:ln>
          </p:spPr>
        </p:pic>
        <p:pic>
          <p:nvPicPr>
            <p:cNvPr id="92" name="Picture 25"/>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307427" y="1473216"/>
              <a:ext cx="81330" cy="109262"/>
            </a:xfrm>
            <a:prstGeom prst="rect">
              <a:avLst/>
            </a:prstGeom>
            <a:noFill/>
            <a:ln w="9525" algn="ctr">
              <a:noFill/>
              <a:miter lim="800000"/>
              <a:headEnd/>
              <a:tailEnd/>
            </a:ln>
          </p:spPr>
        </p:pic>
        <p:pic>
          <p:nvPicPr>
            <p:cNvPr id="93" name="Picture 7"/>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551420" y="1309511"/>
              <a:ext cx="81330" cy="109262"/>
            </a:xfrm>
            <a:prstGeom prst="rect">
              <a:avLst/>
            </a:prstGeom>
            <a:noFill/>
            <a:ln w="9525" algn="ctr">
              <a:noFill/>
              <a:miter lim="800000"/>
              <a:headEnd/>
              <a:tailEnd/>
            </a:ln>
          </p:spPr>
        </p:pic>
        <p:pic>
          <p:nvPicPr>
            <p:cNvPr id="94" name="Picture 8"/>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046720" y="1352649"/>
              <a:ext cx="81330" cy="109262"/>
            </a:xfrm>
            <a:prstGeom prst="rect">
              <a:avLst/>
            </a:prstGeom>
            <a:noFill/>
            <a:ln w="9525" algn="ctr">
              <a:noFill/>
              <a:miter lim="800000"/>
              <a:headEnd/>
              <a:tailEnd/>
            </a:ln>
          </p:spPr>
        </p:pic>
        <p:pic>
          <p:nvPicPr>
            <p:cNvPr id="95" name="Picture 9"/>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662200" y="1309511"/>
              <a:ext cx="81330" cy="109262"/>
            </a:xfrm>
            <a:prstGeom prst="rect">
              <a:avLst/>
            </a:prstGeom>
            <a:noFill/>
            <a:ln w="9525" algn="ctr">
              <a:noFill/>
              <a:miter lim="800000"/>
              <a:headEnd/>
              <a:tailEnd/>
            </a:ln>
          </p:spPr>
        </p:pic>
        <p:pic>
          <p:nvPicPr>
            <p:cNvPr id="96" name="Picture 1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283250" y="1352649"/>
              <a:ext cx="81330" cy="109262"/>
            </a:xfrm>
            <a:prstGeom prst="rect">
              <a:avLst/>
            </a:prstGeom>
            <a:noFill/>
            <a:ln w="9525" algn="ctr">
              <a:noFill/>
              <a:miter lim="800000"/>
              <a:headEnd/>
              <a:tailEnd/>
            </a:ln>
          </p:spPr>
        </p:pic>
        <p:pic>
          <p:nvPicPr>
            <p:cNvPr id="97" name="Picture 13"/>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819590" y="1309511"/>
              <a:ext cx="81330" cy="109262"/>
            </a:xfrm>
            <a:prstGeom prst="rect">
              <a:avLst/>
            </a:prstGeom>
            <a:noFill/>
            <a:ln w="9525" algn="ctr">
              <a:noFill/>
              <a:miter lim="800000"/>
              <a:headEnd/>
              <a:tailEnd/>
            </a:ln>
          </p:spPr>
        </p:pic>
        <p:pic>
          <p:nvPicPr>
            <p:cNvPr id="98" name="Picture 14"/>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394030" y="1309511"/>
              <a:ext cx="81330" cy="109262"/>
            </a:xfrm>
            <a:prstGeom prst="rect">
              <a:avLst/>
            </a:prstGeom>
            <a:noFill/>
            <a:ln w="9525" algn="ctr">
              <a:noFill/>
              <a:miter lim="800000"/>
              <a:headEnd/>
              <a:tailEnd/>
            </a:ln>
          </p:spPr>
        </p:pic>
        <p:pic>
          <p:nvPicPr>
            <p:cNvPr id="99" name="Picture 19"/>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149165" y="1309511"/>
              <a:ext cx="81330" cy="109262"/>
            </a:xfrm>
            <a:prstGeom prst="rect">
              <a:avLst/>
            </a:prstGeom>
            <a:noFill/>
            <a:ln w="9525" algn="ctr">
              <a:noFill/>
              <a:miter lim="800000"/>
              <a:headEnd/>
              <a:tailEnd/>
            </a:ln>
          </p:spPr>
        </p:pic>
        <p:pic>
          <p:nvPicPr>
            <p:cNvPr id="100" name="Picture 20"/>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644465" y="1352649"/>
              <a:ext cx="81330" cy="109262"/>
            </a:xfrm>
            <a:prstGeom prst="rect">
              <a:avLst/>
            </a:prstGeom>
            <a:noFill/>
            <a:ln w="9525" algn="ctr">
              <a:noFill/>
              <a:miter lim="800000"/>
              <a:headEnd/>
              <a:tailEnd/>
            </a:ln>
          </p:spPr>
        </p:pic>
        <p:pic>
          <p:nvPicPr>
            <p:cNvPr id="101" name="Picture 21"/>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221845" y="1309511"/>
              <a:ext cx="81330" cy="109262"/>
            </a:xfrm>
            <a:prstGeom prst="rect">
              <a:avLst/>
            </a:prstGeom>
            <a:noFill/>
            <a:ln w="9525" algn="ctr">
              <a:noFill/>
              <a:miter lim="800000"/>
              <a:headEnd/>
              <a:tailEnd/>
            </a:ln>
          </p:spPr>
        </p:pic>
        <p:pic>
          <p:nvPicPr>
            <p:cNvPr id="102" name="Picture 25"/>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421748" y="1271411"/>
              <a:ext cx="81330" cy="109262"/>
            </a:xfrm>
            <a:prstGeom prst="rect">
              <a:avLst/>
            </a:prstGeom>
            <a:noFill/>
            <a:ln w="9525" algn="ctr">
              <a:noFill/>
              <a:miter lim="800000"/>
              <a:headEnd/>
              <a:tailEnd/>
            </a:ln>
          </p:spPr>
        </p:pic>
        <p:pic>
          <p:nvPicPr>
            <p:cNvPr id="103" name="Picture 26"/>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912635" y="1352649"/>
              <a:ext cx="81330" cy="109262"/>
            </a:xfrm>
            <a:prstGeom prst="rect">
              <a:avLst/>
            </a:prstGeom>
            <a:noFill/>
            <a:ln w="9525" algn="ctr">
              <a:noFill/>
              <a:miter lim="800000"/>
              <a:headEnd/>
              <a:tailEnd/>
            </a:ln>
          </p:spPr>
        </p:pic>
        <p:pic>
          <p:nvPicPr>
            <p:cNvPr id="104" name="Picture 9"/>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8043200" y="1281487"/>
              <a:ext cx="81330" cy="109262"/>
            </a:xfrm>
            <a:prstGeom prst="rect">
              <a:avLst/>
            </a:prstGeom>
            <a:noFill/>
            <a:ln w="9525" algn="ctr">
              <a:noFill/>
              <a:miter lim="800000"/>
              <a:headEnd/>
              <a:tailEnd/>
            </a:ln>
          </p:spPr>
        </p:pic>
        <p:pic>
          <p:nvPicPr>
            <p:cNvPr id="105" name="Picture 2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8136248" y="1324625"/>
              <a:ext cx="81330" cy="109262"/>
            </a:xfrm>
            <a:prstGeom prst="rect">
              <a:avLst/>
            </a:prstGeom>
            <a:noFill/>
            <a:ln w="9525" algn="ctr">
              <a:noFill/>
              <a:miter lim="800000"/>
              <a:headEnd/>
              <a:tailEnd/>
            </a:ln>
          </p:spPr>
        </p:pic>
        <p:pic>
          <p:nvPicPr>
            <p:cNvPr id="106" name="Picture 2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8364848" y="1238349"/>
              <a:ext cx="81330" cy="109262"/>
            </a:xfrm>
            <a:prstGeom prst="rect">
              <a:avLst/>
            </a:prstGeom>
            <a:noFill/>
            <a:ln w="9525" algn="ctr">
              <a:noFill/>
              <a:miter lim="800000"/>
              <a:headEnd/>
              <a:tailEnd/>
            </a:ln>
          </p:spPr>
        </p:pic>
        <p:pic>
          <p:nvPicPr>
            <p:cNvPr id="107" name="Picture 9"/>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874678" y="1304473"/>
              <a:ext cx="81330" cy="109262"/>
            </a:xfrm>
            <a:prstGeom prst="rect">
              <a:avLst/>
            </a:prstGeom>
            <a:noFill/>
            <a:ln w="9525" algn="ctr">
              <a:noFill/>
              <a:miter lim="800000"/>
              <a:headEnd/>
              <a:tailEnd/>
            </a:ln>
          </p:spPr>
        </p:pic>
        <p:pic>
          <p:nvPicPr>
            <p:cNvPr id="108" name="Picture 8"/>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735221" y="1184759"/>
              <a:ext cx="81330" cy="109262"/>
            </a:xfrm>
            <a:prstGeom prst="rect">
              <a:avLst/>
            </a:prstGeom>
            <a:noFill/>
            <a:ln w="9525" algn="ctr">
              <a:noFill/>
              <a:miter lim="800000"/>
              <a:headEnd/>
              <a:tailEnd/>
            </a:ln>
          </p:spPr>
        </p:pic>
        <p:pic>
          <p:nvPicPr>
            <p:cNvPr id="109" name="Picture 9"/>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312601" y="1179721"/>
              <a:ext cx="81330" cy="109262"/>
            </a:xfrm>
            <a:prstGeom prst="rect">
              <a:avLst/>
            </a:prstGeom>
            <a:noFill/>
            <a:ln w="9525" algn="ctr">
              <a:noFill/>
              <a:miter lim="800000"/>
              <a:headEnd/>
              <a:tailEnd/>
            </a:ln>
          </p:spPr>
        </p:pic>
        <p:pic>
          <p:nvPicPr>
            <p:cNvPr id="110" name="Picture 13"/>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508091" y="1141621"/>
              <a:ext cx="81330" cy="109262"/>
            </a:xfrm>
            <a:prstGeom prst="rect">
              <a:avLst/>
            </a:prstGeom>
            <a:noFill/>
            <a:ln w="9525" algn="ctr">
              <a:noFill/>
              <a:miter lim="800000"/>
              <a:headEnd/>
              <a:tailEnd/>
            </a:ln>
          </p:spPr>
        </p:pic>
        <p:pic>
          <p:nvPicPr>
            <p:cNvPr id="111" name="Picture 14"/>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044431" y="1179721"/>
              <a:ext cx="81330" cy="109262"/>
            </a:xfrm>
            <a:prstGeom prst="rect">
              <a:avLst/>
            </a:prstGeom>
            <a:noFill/>
            <a:ln w="9525" algn="ctr">
              <a:noFill/>
              <a:miter lim="800000"/>
              <a:headEnd/>
              <a:tailEnd/>
            </a:ln>
          </p:spPr>
        </p:pic>
        <p:pic>
          <p:nvPicPr>
            <p:cNvPr id="112" name="Picture 21"/>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910346" y="1141621"/>
              <a:ext cx="81330" cy="109262"/>
            </a:xfrm>
            <a:prstGeom prst="rect">
              <a:avLst/>
            </a:prstGeom>
            <a:noFill/>
            <a:ln w="9525" algn="ctr">
              <a:noFill/>
              <a:miter lim="800000"/>
              <a:headEnd/>
              <a:tailEnd/>
            </a:ln>
          </p:spPr>
        </p:pic>
        <p:pic>
          <p:nvPicPr>
            <p:cNvPr id="113" name="Picture 2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405649" y="1222859"/>
              <a:ext cx="81330" cy="109262"/>
            </a:xfrm>
            <a:prstGeom prst="rect">
              <a:avLst/>
            </a:prstGeom>
            <a:noFill/>
            <a:ln w="9525" algn="ctr">
              <a:noFill/>
              <a:miter lim="800000"/>
              <a:headEnd/>
              <a:tailEnd/>
            </a:ln>
          </p:spPr>
        </p:pic>
        <p:pic>
          <p:nvPicPr>
            <p:cNvPr id="114" name="Picture 26"/>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601136" y="1184759"/>
              <a:ext cx="81330" cy="109262"/>
            </a:xfrm>
            <a:prstGeom prst="rect">
              <a:avLst/>
            </a:prstGeom>
            <a:noFill/>
            <a:ln w="9525" algn="ctr">
              <a:noFill/>
              <a:miter lim="800000"/>
              <a:headEnd/>
              <a:tailEnd/>
            </a:ln>
          </p:spPr>
        </p:pic>
        <p:pic>
          <p:nvPicPr>
            <p:cNvPr id="115" name="Picture 27"/>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137476" y="1222859"/>
              <a:ext cx="81330" cy="109262"/>
            </a:xfrm>
            <a:prstGeom prst="rect">
              <a:avLst/>
            </a:prstGeom>
            <a:noFill/>
            <a:ln w="9525" algn="ctr">
              <a:noFill/>
              <a:miter lim="800000"/>
              <a:headEnd/>
              <a:tailEnd/>
            </a:ln>
          </p:spPr>
        </p:pic>
        <p:pic>
          <p:nvPicPr>
            <p:cNvPr id="116" name="Picture 9"/>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693601" y="1151697"/>
              <a:ext cx="81330" cy="109262"/>
            </a:xfrm>
            <a:prstGeom prst="rect">
              <a:avLst/>
            </a:prstGeom>
            <a:noFill/>
            <a:ln w="9525" algn="ctr">
              <a:noFill/>
              <a:miter lim="800000"/>
              <a:headEnd/>
              <a:tailEnd/>
            </a:ln>
          </p:spPr>
        </p:pic>
        <p:pic>
          <p:nvPicPr>
            <p:cNvPr id="117" name="Picture 2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786649" y="1194835"/>
              <a:ext cx="81330" cy="109262"/>
            </a:xfrm>
            <a:prstGeom prst="rect">
              <a:avLst/>
            </a:prstGeom>
            <a:noFill/>
            <a:ln w="9525" algn="ctr">
              <a:noFill/>
              <a:miter lim="800000"/>
              <a:headEnd/>
              <a:tailEnd/>
            </a:ln>
          </p:spPr>
        </p:pic>
        <p:pic>
          <p:nvPicPr>
            <p:cNvPr id="118" name="Picture 2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999127" y="1179721"/>
              <a:ext cx="81330" cy="109262"/>
            </a:xfrm>
            <a:prstGeom prst="rect">
              <a:avLst/>
            </a:prstGeom>
            <a:noFill/>
            <a:ln w="9525" algn="ctr">
              <a:noFill/>
              <a:miter lim="800000"/>
              <a:headEnd/>
              <a:tailEnd/>
            </a:ln>
          </p:spPr>
        </p:pic>
        <p:pic>
          <p:nvPicPr>
            <p:cNvPr id="119" name="Picture 2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8201769" y="1171347"/>
              <a:ext cx="81330" cy="109262"/>
            </a:xfrm>
            <a:prstGeom prst="rect">
              <a:avLst/>
            </a:prstGeom>
            <a:noFill/>
            <a:ln w="9525" algn="ctr">
              <a:noFill/>
              <a:miter lim="800000"/>
              <a:headEnd/>
              <a:tailEnd/>
            </a:ln>
          </p:spPr>
        </p:pic>
        <p:pic>
          <p:nvPicPr>
            <p:cNvPr id="120" name="Picture 2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272485" y="1181395"/>
              <a:ext cx="81330" cy="109262"/>
            </a:xfrm>
            <a:prstGeom prst="rect">
              <a:avLst/>
            </a:prstGeom>
            <a:noFill/>
            <a:ln w="9525" algn="ctr">
              <a:noFill/>
              <a:miter lim="800000"/>
              <a:headEnd/>
              <a:tailEnd/>
            </a:ln>
          </p:spPr>
        </p:pic>
        <p:pic>
          <p:nvPicPr>
            <p:cNvPr id="121" name="Picture 2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6081566" y="1151250"/>
              <a:ext cx="81330" cy="109262"/>
            </a:xfrm>
            <a:prstGeom prst="rect">
              <a:avLst/>
            </a:prstGeom>
            <a:noFill/>
            <a:ln w="9525" algn="ctr">
              <a:noFill/>
              <a:miter lim="800000"/>
              <a:headEnd/>
              <a:tailEnd/>
            </a:ln>
          </p:spPr>
        </p:pic>
        <p:pic>
          <p:nvPicPr>
            <p:cNvPr id="122" name="Picture 2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538578" y="1181395"/>
              <a:ext cx="81330" cy="109262"/>
            </a:xfrm>
            <a:prstGeom prst="rect">
              <a:avLst/>
            </a:prstGeom>
            <a:noFill/>
            <a:ln w="9525" algn="ctr">
              <a:noFill/>
              <a:miter lim="800000"/>
              <a:headEnd/>
              <a:tailEnd/>
            </a:ln>
          </p:spPr>
        </p:pic>
        <p:pic>
          <p:nvPicPr>
            <p:cNvPr id="123" name="Picture 2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8372590" y="1502943"/>
              <a:ext cx="81330" cy="109262"/>
            </a:xfrm>
            <a:prstGeom prst="rect">
              <a:avLst/>
            </a:prstGeom>
            <a:noFill/>
            <a:ln w="9525" algn="ctr">
              <a:noFill/>
              <a:miter lim="800000"/>
              <a:headEnd/>
              <a:tailEnd/>
            </a:ln>
          </p:spPr>
        </p:pic>
        <p:pic>
          <p:nvPicPr>
            <p:cNvPr id="124" name="Picture 22"/>
            <p:cNvPicPr>
              <a:picLocks noChangeAspect="1" noChangeArrowheads="1"/>
            </p:cNvPicPr>
            <p:nvPr/>
          </p:nvPicPr>
          <p:blipFill>
            <a:blip r:embed="rId7" cstate="print">
              <a:clrChange>
                <a:clrFrom>
                  <a:srgbClr val="FEFEFE"/>
                </a:clrFrom>
                <a:clrTo>
                  <a:srgbClr val="FEFEFE">
                    <a:alpha val="0"/>
                  </a:srgbClr>
                </a:clrTo>
              </a:clrChange>
            </a:blip>
            <a:srcRect/>
            <a:stretch>
              <a:fillRect/>
            </a:stretch>
          </p:blipFill>
          <p:spPr bwMode="auto">
            <a:xfrm>
              <a:off x="7850076" y="1673764"/>
              <a:ext cx="81330" cy="109262"/>
            </a:xfrm>
            <a:prstGeom prst="rect">
              <a:avLst/>
            </a:prstGeom>
            <a:noFill/>
            <a:ln w="9525" algn="ctr">
              <a:noFill/>
              <a:miter lim="800000"/>
              <a:headEnd/>
              <a:tailEnd/>
            </a:ln>
          </p:spPr>
        </p:pic>
      </p:grpSp>
      <p:grpSp>
        <p:nvGrpSpPr>
          <p:cNvPr id="125" name="Group 242"/>
          <p:cNvGrpSpPr/>
          <p:nvPr/>
        </p:nvGrpSpPr>
        <p:grpSpPr>
          <a:xfrm>
            <a:off x="970078" y="2153751"/>
            <a:ext cx="2115312" cy="786384"/>
            <a:chOff x="6331979" y="5278938"/>
            <a:chExt cx="2115312" cy="786384"/>
          </a:xfrm>
        </p:grpSpPr>
        <p:sp>
          <p:nvSpPr>
            <p:cNvPr id="126" name="AutoShape 126"/>
            <p:cNvSpPr>
              <a:spLocks noChangeArrowheads="1"/>
            </p:cNvSpPr>
            <p:nvPr/>
          </p:nvSpPr>
          <p:spPr bwMode="auto">
            <a:xfrm>
              <a:off x="6415229" y="5278938"/>
              <a:ext cx="431862" cy="502920"/>
            </a:xfrm>
            <a:prstGeom prst="can">
              <a:avLst>
                <a:gd name="adj" fmla="val 24253"/>
              </a:avLst>
            </a:prstGeom>
            <a:gradFill flip="none" rotWithShape="1">
              <a:gsLst>
                <a:gs pos="0">
                  <a:srgbClr val="006699">
                    <a:alpha val="69804"/>
                  </a:srgbClr>
                </a:gs>
                <a:gs pos="100000">
                  <a:srgbClr val="006699">
                    <a:gamma/>
                    <a:tint val="23922"/>
                    <a:invGamma/>
                  </a:srgbClr>
                </a:gs>
              </a:gsLst>
              <a:lin ang="10800000" scaled="1"/>
              <a:tileRect/>
            </a:gradFill>
            <a:ln w="9525">
              <a:solidFill>
                <a:srgbClr val="808080"/>
              </a:solidFill>
              <a:round/>
              <a:headEnd/>
              <a:tailEnd type="none" w="lg" len="lg"/>
            </a:ln>
            <a:effectLst/>
          </p:spPr>
          <p:txBody>
            <a:bodyPr wrap="none" lIns="45720" rIns="45720" anchor="ctr"/>
            <a:lstStyle/>
            <a:p>
              <a:pPr algn="l" eaLnBrk="0" hangingPunct="0"/>
              <a:endParaRPr lang="en-US" sz="1400" dirty="0">
                <a:solidFill>
                  <a:srgbClr val="000000"/>
                </a:solidFill>
                <a:latin typeface="Calibri" pitchFamily="34" charset="0"/>
                <a:ea typeface="ＭＳ Ｐゴシック" pitchFamily="80" charset="-128"/>
              </a:endParaRPr>
            </a:p>
          </p:txBody>
        </p:sp>
        <p:sp>
          <p:nvSpPr>
            <p:cNvPr id="127" name="Cube 126"/>
            <p:cNvSpPr/>
            <p:nvPr/>
          </p:nvSpPr>
          <p:spPr bwMode="auto">
            <a:xfrm>
              <a:off x="6331979" y="5297226"/>
              <a:ext cx="2115312" cy="768096"/>
            </a:xfrm>
            <a:prstGeom prst="cube">
              <a:avLst>
                <a:gd name="adj" fmla="val 20893"/>
              </a:avLst>
            </a:prstGeom>
            <a:noFill/>
            <a:ln w="6350" cap="flat" cmpd="sng" algn="ctr">
              <a:solidFill>
                <a:schemeClr val="tx1"/>
              </a:solidFill>
              <a:prstDash val="dash"/>
              <a:round/>
              <a:headEnd type="none" w="med" len="med"/>
              <a:tailEnd type="none" w="med" len="sm"/>
            </a:ln>
            <a:effectLst>
              <a:outerShdw blurRad="50800" dist="38100" dir="2700000" algn="tl" rotWithShape="0">
                <a:prstClr val="black">
                  <a:alpha val="40000"/>
                </a:prstClr>
              </a:outerShdw>
            </a:effectLst>
            <a:scene3d>
              <a:camera prst="orthographicFront"/>
              <a:lightRig rig="threePt" dir="t"/>
            </a:scene3d>
            <a:sp3d prstMaterial="legacyWireframe"/>
          </p:spPr>
          <p:txBody>
            <a:bodyPr vert="horz" wrap="square" lIns="45720" tIns="45720" rIns="45720" bIns="45720" numCol="1" rtlCol="0" anchor="ctr" anchorCtr="0" compatLnSpc="1">
              <a:prstTxWarp prst="textNoShape">
                <a:avLst/>
              </a:prstTxWarp>
              <a:noAutofit/>
            </a:bodyPr>
            <a:lstStyle/>
            <a:p>
              <a:pPr algn="l" eaLnBrk="0" hangingPunct="0"/>
              <a:endParaRPr lang="en-US" sz="900" dirty="0" smtClean="0">
                <a:solidFill>
                  <a:srgbClr val="000000"/>
                </a:solidFill>
                <a:latin typeface="Calibri" pitchFamily="34" charset="0"/>
                <a:ea typeface="ＭＳ Ｐゴシック" pitchFamily="80" charset="-128"/>
              </a:endParaRPr>
            </a:p>
          </p:txBody>
        </p:sp>
        <p:sp>
          <p:nvSpPr>
            <p:cNvPr id="128" name="AutoShape 126"/>
            <p:cNvSpPr>
              <a:spLocks noChangeArrowheads="1"/>
            </p:cNvSpPr>
            <p:nvPr/>
          </p:nvSpPr>
          <p:spPr bwMode="auto">
            <a:xfrm>
              <a:off x="6947675" y="5349042"/>
              <a:ext cx="344424" cy="359664"/>
            </a:xfrm>
            <a:prstGeom prst="can">
              <a:avLst>
                <a:gd name="adj" fmla="val 24253"/>
              </a:avLst>
            </a:prstGeom>
            <a:gradFill flip="none" rotWithShape="1">
              <a:gsLst>
                <a:gs pos="0">
                  <a:srgbClr val="006699">
                    <a:alpha val="69804"/>
                  </a:srgbClr>
                </a:gs>
                <a:gs pos="100000">
                  <a:srgbClr val="006699">
                    <a:gamma/>
                    <a:tint val="23922"/>
                    <a:invGamma/>
                  </a:srgbClr>
                </a:gs>
              </a:gsLst>
              <a:lin ang="10800000" scaled="1"/>
              <a:tileRect/>
            </a:gradFill>
            <a:ln w="9525">
              <a:solidFill>
                <a:srgbClr val="808080"/>
              </a:solidFill>
              <a:round/>
              <a:headEnd/>
              <a:tailEnd type="none" w="lg" len="lg"/>
            </a:ln>
            <a:effectLst/>
          </p:spPr>
          <p:txBody>
            <a:bodyPr wrap="none" lIns="45720" rIns="45720" anchor="ctr"/>
            <a:lstStyle/>
            <a:p>
              <a:pPr algn="l" eaLnBrk="0" hangingPunct="0"/>
              <a:endParaRPr lang="en-US" sz="1400" dirty="0">
                <a:solidFill>
                  <a:srgbClr val="000000"/>
                </a:solidFill>
                <a:latin typeface="Calibri" pitchFamily="34" charset="0"/>
                <a:ea typeface="ＭＳ Ｐゴシック" pitchFamily="80" charset="-128"/>
              </a:endParaRPr>
            </a:p>
          </p:txBody>
        </p:sp>
        <p:sp>
          <p:nvSpPr>
            <p:cNvPr id="129" name="AutoShape 126"/>
            <p:cNvSpPr>
              <a:spLocks noChangeArrowheads="1"/>
            </p:cNvSpPr>
            <p:nvPr/>
          </p:nvSpPr>
          <p:spPr bwMode="auto">
            <a:xfrm>
              <a:off x="7468883" y="5345994"/>
              <a:ext cx="304800" cy="252984"/>
            </a:xfrm>
            <a:prstGeom prst="can">
              <a:avLst>
                <a:gd name="adj" fmla="val 24253"/>
              </a:avLst>
            </a:prstGeom>
            <a:gradFill flip="none" rotWithShape="1">
              <a:gsLst>
                <a:gs pos="0">
                  <a:srgbClr val="006699">
                    <a:alpha val="69804"/>
                  </a:srgbClr>
                </a:gs>
                <a:gs pos="100000">
                  <a:srgbClr val="006699">
                    <a:gamma/>
                    <a:tint val="23922"/>
                    <a:invGamma/>
                  </a:srgbClr>
                </a:gs>
              </a:gsLst>
              <a:lin ang="10800000" scaled="1"/>
              <a:tileRect/>
            </a:gradFill>
            <a:ln w="9525">
              <a:solidFill>
                <a:srgbClr val="808080"/>
              </a:solidFill>
              <a:round/>
              <a:headEnd/>
              <a:tailEnd type="none" w="lg" len="lg"/>
            </a:ln>
            <a:effectLst/>
          </p:spPr>
          <p:txBody>
            <a:bodyPr wrap="none" lIns="45720" rIns="45720" anchor="ctr"/>
            <a:lstStyle/>
            <a:p>
              <a:pPr algn="l" eaLnBrk="0" hangingPunct="0"/>
              <a:endParaRPr lang="en-US" sz="1400" dirty="0">
                <a:solidFill>
                  <a:srgbClr val="000000"/>
                </a:solidFill>
                <a:latin typeface="Calibri" pitchFamily="34" charset="0"/>
                <a:ea typeface="ＭＳ Ｐゴシック" pitchFamily="80" charset="-128"/>
              </a:endParaRPr>
            </a:p>
          </p:txBody>
        </p:sp>
        <p:sp>
          <p:nvSpPr>
            <p:cNvPr id="130" name="AutoShape 126"/>
            <p:cNvSpPr>
              <a:spLocks noChangeArrowheads="1"/>
            </p:cNvSpPr>
            <p:nvPr/>
          </p:nvSpPr>
          <p:spPr bwMode="auto">
            <a:xfrm>
              <a:off x="6725171" y="5598978"/>
              <a:ext cx="451104" cy="393192"/>
            </a:xfrm>
            <a:prstGeom prst="can">
              <a:avLst>
                <a:gd name="adj" fmla="val 24253"/>
              </a:avLst>
            </a:prstGeom>
            <a:gradFill flip="none" rotWithShape="1">
              <a:gsLst>
                <a:gs pos="0">
                  <a:srgbClr val="006699">
                    <a:alpha val="69804"/>
                  </a:srgbClr>
                </a:gs>
                <a:gs pos="100000">
                  <a:srgbClr val="006699">
                    <a:gamma/>
                    <a:tint val="23922"/>
                    <a:invGamma/>
                  </a:srgbClr>
                </a:gs>
              </a:gsLst>
              <a:lin ang="10800000" scaled="1"/>
              <a:tileRect/>
            </a:gradFill>
            <a:ln w="9525">
              <a:solidFill>
                <a:srgbClr val="808080"/>
              </a:solidFill>
              <a:round/>
              <a:headEnd/>
              <a:tailEnd type="none" w="lg" len="lg"/>
            </a:ln>
            <a:effectLst/>
          </p:spPr>
          <p:txBody>
            <a:bodyPr wrap="none" lIns="45720" rIns="45720" anchor="ctr"/>
            <a:lstStyle/>
            <a:p>
              <a:pPr algn="l" eaLnBrk="0" hangingPunct="0"/>
              <a:endParaRPr lang="en-US" sz="1400" dirty="0">
                <a:solidFill>
                  <a:srgbClr val="000000"/>
                </a:solidFill>
                <a:latin typeface="Calibri" pitchFamily="34" charset="0"/>
                <a:ea typeface="ＭＳ Ｐゴシック" pitchFamily="80" charset="-128"/>
              </a:endParaRPr>
            </a:p>
          </p:txBody>
        </p:sp>
        <p:sp>
          <p:nvSpPr>
            <p:cNvPr id="131" name="AutoShape 126"/>
            <p:cNvSpPr>
              <a:spLocks noChangeArrowheads="1"/>
            </p:cNvSpPr>
            <p:nvPr/>
          </p:nvSpPr>
          <p:spPr bwMode="auto">
            <a:xfrm>
              <a:off x="7252475" y="5559354"/>
              <a:ext cx="451104" cy="478536"/>
            </a:xfrm>
            <a:prstGeom prst="can">
              <a:avLst>
                <a:gd name="adj" fmla="val 24253"/>
              </a:avLst>
            </a:prstGeom>
            <a:gradFill flip="none" rotWithShape="1">
              <a:gsLst>
                <a:gs pos="0">
                  <a:srgbClr val="006699">
                    <a:alpha val="69804"/>
                  </a:srgbClr>
                </a:gs>
                <a:gs pos="100000">
                  <a:srgbClr val="006699">
                    <a:gamma/>
                    <a:tint val="23922"/>
                    <a:invGamma/>
                  </a:srgbClr>
                </a:gs>
              </a:gsLst>
              <a:lin ang="10800000" scaled="1"/>
              <a:tileRect/>
            </a:gradFill>
            <a:ln w="9525">
              <a:solidFill>
                <a:srgbClr val="808080"/>
              </a:solidFill>
              <a:round/>
              <a:headEnd/>
              <a:tailEnd type="none" w="lg" len="lg"/>
            </a:ln>
            <a:effectLst/>
          </p:spPr>
          <p:txBody>
            <a:bodyPr wrap="none" lIns="45720" rIns="45720" anchor="ctr"/>
            <a:lstStyle/>
            <a:p>
              <a:pPr algn="l" eaLnBrk="0" hangingPunct="0"/>
              <a:endParaRPr lang="en-US" sz="1400" dirty="0">
                <a:solidFill>
                  <a:srgbClr val="000000"/>
                </a:solidFill>
                <a:latin typeface="Calibri" pitchFamily="34" charset="0"/>
                <a:ea typeface="ＭＳ Ｐゴシック" pitchFamily="80" charset="-128"/>
              </a:endParaRPr>
            </a:p>
          </p:txBody>
        </p:sp>
        <p:sp>
          <p:nvSpPr>
            <p:cNvPr id="132" name="AutoShape 126"/>
            <p:cNvSpPr>
              <a:spLocks noChangeArrowheads="1"/>
            </p:cNvSpPr>
            <p:nvPr/>
          </p:nvSpPr>
          <p:spPr bwMode="auto">
            <a:xfrm>
              <a:off x="7743203" y="5437434"/>
              <a:ext cx="612648" cy="518160"/>
            </a:xfrm>
            <a:prstGeom prst="can">
              <a:avLst>
                <a:gd name="adj" fmla="val 24253"/>
              </a:avLst>
            </a:prstGeom>
            <a:gradFill flip="none" rotWithShape="1">
              <a:gsLst>
                <a:gs pos="0">
                  <a:srgbClr val="006699">
                    <a:alpha val="69804"/>
                  </a:srgbClr>
                </a:gs>
                <a:gs pos="100000">
                  <a:srgbClr val="006699">
                    <a:gamma/>
                    <a:tint val="23922"/>
                    <a:invGamma/>
                  </a:srgbClr>
                </a:gs>
              </a:gsLst>
              <a:lin ang="10800000" scaled="1"/>
              <a:tileRect/>
            </a:gradFill>
            <a:ln w="9525">
              <a:solidFill>
                <a:srgbClr val="808080"/>
              </a:solidFill>
              <a:round/>
              <a:headEnd/>
              <a:tailEnd type="none" w="lg" len="lg"/>
            </a:ln>
            <a:effectLst/>
          </p:spPr>
          <p:txBody>
            <a:bodyPr wrap="none" lIns="45720" rIns="45720" anchor="ctr"/>
            <a:lstStyle/>
            <a:p>
              <a:pPr algn="l" eaLnBrk="0" hangingPunct="0"/>
              <a:endParaRPr lang="en-US" sz="1400" dirty="0">
                <a:solidFill>
                  <a:srgbClr val="000000"/>
                </a:solidFill>
                <a:latin typeface="Calibri" pitchFamily="34" charset="0"/>
                <a:ea typeface="ＭＳ Ｐゴシック" pitchFamily="80" charset="-128"/>
              </a:endParaRPr>
            </a:p>
          </p:txBody>
        </p:sp>
      </p:grpSp>
      <p:grpSp>
        <p:nvGrpSpPr>
          <p:cNvPr id="135" name="Group 31"/>
          <p:cNvGrpSpPr/>
          <p:nvPr/>
        </p:nvGrpSpPr>
        <p:grpSpPr>
          <a:xfrm>
            <a:off x="4535505" y="2114532"/>
            <a:ext cx="1188518" cy="1137387"/>
            <a:chOff x="912814" y="1524001"/>
            <a:chExt cx="1482242" cy="1337476"/>
          </a:xfrm>
        </p:grpSpPr>
        <p:pic>
          <p:nvPicPr>
            <p:cNvPr id="136" name="Picture 4"/>
            <p:cNvPicPr>
              <a:picLocks noChangeAspect="1" noChangeArrowheads="1"/>
            </p:cNvPicPr>
            <p:nvPr/>
          </p:nvPicPr>
          <p:blipFill>
            <a:blip r:embed="rId8" cstate="print"/>
            <a:srcRect l="25389" t="19194" r="26726" b="32701"/>
            <a:stretch>
              <a:fillRect/>
            </a:stretch>
          </p:blipFill>
          <p:spPr bwMode="auto">
            <a:xfrm>
              <a:off x="1648837" y="1524001"/>
              <a:ext cx="438351" cy="413883"/>
            </a:xfrm>
            <a:prstGeom prst="rect">
              <a:avLst/>
            </a:prstGeom>
            <a:noFill/>
            <a:ln w="9525">
              <a:noFill/>
              <a:miter lim="800000"/>
              <a:headEnd/>
              <a:tailEnd/>
            </a:ln>
          </p:spPr>
        </p:pic>
        <p:pic>
          <p:nvPicPr>
            <p:cNvPr id="137" name="Picture 22"/>
            <p:cNvPicPr>
              <a:picLocks noChangeAspect="1" noChangeArrowheads="1"/>
            </p:cNvPicPr>
            <p:nvPr/>
          </p:nvPicPr>
          <p:blipFill>
            <a:blip r:embed="rId9" cstate="print"/>
            <a:srcRect l="1402" t="49081" r="42212" b="24080"/>
            <a:stretch>
              <a:fillRect/>
            </a:stretch>
          </p:blipFill>
          <p:spPr bwMode="auto">
            <a:xfrm>
              <a:off x="912814" y="2264098"/>
              <a:ext cx="1482242" cy="597379"/>
            </a:xfrm>
            <a:prstGeom prst="rect">
              <a:avLst/>
            </a:prstGeom>
            <a:noFill/>
            <a:ln w="9525">
              <a:noFill/>
              <a:miter lim="800000"/>
              <a:headEnd/>
              <a:tailEnd/>
            </a:ln>
          </p:spPr>
        </p:pic>
        <p:sp>
          <p:nvSpPr>
            <p:cNvPr id="138" name="Line 29"/>
            <p:cNvSpPr>
              <a:spLocks noChangeShapeType="1"/>
            </p:cNvSpPr>
            <p:nvPr/>
          </p:nvSpPr>
          <p:spPr bwMode="auto">
            <a:xfrm>
              <a:off x="1842527" y="1954194"/>
              <a:ext cx="0" cy="293592"/>
            </a:xfrm>
            <a:prstGeom prst="line">
              <a:avLst/>
            </a:prstGeom>
            <a:noFill/>
            <a:ln w="19050">
              <a:solidFill>
                <a:schemeClr val="tx1"/>
              </a:solidFill>
              <a:round/>
              <a:headEnd/>
              <a:tailEnd type="arrow" w="med" len="med"/>
            </a:ln>
          </p:spPr>
          <p:txBody>
            <a:bodyPr/>
            <a:lstStyle/>
            <a:p>
              <a:endParaRPr lang="en-US" dirty="0"/>
            </a:p>
          </p:txBody>
        </p:sp>
      </p:grpSp>
      <p:pic>
        <p:nvPicPr>
          <p:cNvPr id="139" name="Picture 21"/>
          <p:cNvPicPr>
            <a:picLocks noChangeAspect="1" noChangeArrowheads="1"/>
          </p:cNvPicPr>
          <p:nvPr/>
        </p:nvPicPr>
        <p:blipFill>
          <a:blip r:embed="rId9" cstate="print"/>
          <a:srcRect l="33563" t="54260" r="44092" b="28271"/>
          <a:stretch>
            <a:fillRect/>
          </a:stretch>
        </p:blipFill>
        <p:spPr bwMode="auto">
          <a:xfrm>
            <a:off x="5320222" y="3388891"/>
            <a:ext cx="1049558" cy="736874"/>
          </a:xfrm>
          <a:prstGeom prst="rect">
            <a:avLst/>
          </a:prstGeom>
          <a:noFill/>
          <a:ln w="9525">
            <a:noFill/>
            <a:miter lim="800000"/>
            <a:headEnd/>
            <a:tailEnd/>
          </a:ln>
        </p:spPr>
      </p:pic>
      <p:sp>
        <p:nvSpPr>
          <p:cNvPr id="140" name="Oval 26"/>
          <p:cNvSpPr>
            <a:spLocks noChangeArrowheads="1"/>
          </p:cNvSpPr>
          <p:nvPr/>
        </p:nvSpPr>
        <p:spPr bwMode="auto">
          <a:xfrm>
            <a:off x="5285890" y="2887816"/>
            <a:ext cx="322061" cy="228864"/>
          </a:xfrm>
          <a:prstGeom prst="ellipse">
            <a:avLst/>
          </a:prstGeom>
          <a:solidFill>
            <a:srgbClr val="808080">
              <a:alpha val="14902"/>
            </a:srgbClr>
          </a:solidFill>
          <a:ln w="12700">
            <a:solidFill>
              <a:srgbClr val="FF0000"/>
            </a:solidFill>
            <a:round/>
            <a:headEnd/>
            <a:tailEnd/>
          </a:ln>
        </p:spPr>
        <p:txBody>
          <a:bodyPr wrap="none" anchor="ctr"/>
          <a:lstStyle/>
          <a:p>
            <a:endParaRPr lang="en-US" dirty="0"/>
          </a:p>
        </p:txBody>
      </p:sp>
      <p:grpSp>
        <p:nvGrpSpPr>
          <p:cNvPr id="141" name="Group 32"/>
          <p:cNvGrpSpPr/>
          <p:nvPr/>
        </p:nvGrpSpPr>
        <p:grpSpPr>
          <a:xfrm>
            <a:off x="5284255" y="2929428"/>
            <a:ext cx="992340" cy="1133920"/>
            <a:chOff x="1846606" y="2482253"/>
            <a:chExt cx="1237581" cy="1333399"/>
          </a:xfrm>
        </p:grpSpPr>
        <p:sp>
          <p:nvSpPr>
            <p:cNvPr id="142" name="Line 24"/>
            <p:cNvSpPr>
              <a:spLocks noChangeShapeType="1"/>
            </p:cNvSpPr>
            <p:nvPr/>
          </p:nvSpPr>
          <p:spPr bwMode="auto">
            <a:xfrm>
              <a:off x="2205443" y="2482253"/>
              <a:ext cx="774762" cy="754369"/>
            </a:xfrm>
            <a:prstGeom prst="line">
              <a:avLst/>
            </a:prstGeom>
            <a:noFill/>
            <a:ln w="9525">
              <a:solidFill>
                <a:schemeClr val="tx1"/>
              </a:solidFill>
              <a:round/>
              <a:headEnd/>
              <a:tailEnd/>
            </a:ln>
          </p:spPr>
          <p:txBody>
            <a:bodyPr/>
            <a:lstStyle/>
            <a:p>
              <a:endParaRPr lang="en-US" dirty="0"/>
            </a:p>
          </p:txBody>
        </p:sp>
        <p:sp>
          <p:nvSpPr>
            <p:cNvPr id="143" name="Line 25"/>
            <p:cNvSpPr>
              <a:spLocks noChangeShapeType="1"/>
            </p:cNvSpPr>
            <p:nvPr/>
          </p:nvSpPr>
          <p:spPr bwMode="auto">
            <a:xfrm>
              <a:off x="1846606" y="2563807"/>
              <a:ext cx="171263" cy="970486"/>
            </a:xfrm>
            <a:prstGeom prst="line">
              <a:avLst/>
            </a:prstGeom>
            <a:noFill/>
            <a:ln w="9525">
              <a:solidFill>
                <a:schemeClr val="tx1"/>
              </a:solidFill>
              <a:round/>
              <a:headEnd/>
              <a:tailEnd/>
            </a:ln>
          </p:spPr>
          <p:txBody>
            <a:bodyPr/>
            <a:lstStyle/>
            <a:p>
              <a:endParaRPr lang="en-US" dirty="0"/>
            </a:p>
          </p:txBody>
        </p:sp>
        <p:sp>
          <p:nvSpPr>
            <p:cNvPr id="144" name="Oval 23"/>
            <p:cNvSpPr>
              <a:spLocks noChangeArrowheads="1"/>
            </p:cNvSpPr>
            <p:nvPr/>
          </p:nvSpPr>
          <p:spPr bwMode="auto">
            <a:xfrm>
              <a:off x="2007675" y="3093904"/>
              <a:ext cx="1076512" cy="721748"/>
            </a:xfrm>
            <a:prstGeom prst="ellipse">
              <a:avLst/>
            </a:prstGeom>
            <a:solidFill>
              <a:srgbClr val="808080">
                <a:alpha val="18039"/>
              </a:srgbClr>
            </a:solidFill>
            <a:ln w="19050">
              <a:solidFill>
                <a:srgbClr val="FF0000"/>
              </a:solidFill>
              <a:round/>
              <a:headEnd/>
              <a:tailEnd/>
            </a:ln>
          </p:spPr>
          <p:txBody>
            <a:bodyPr wrap="none" anchor="ctr"/>
            <a:lstStyle/>
            <a:p>
              <a:endParaRPr lang="en-US" dirty="0"/>
            </a:p>
          </p:txBody>
        </p:sp>
      </p:grpSp>
      <p:grpSp>
        <p:nvGrpSpPr>
          <p:cNvPr id="145" name="Group 37"/>
          <p:cNvGrpSpPr/>
          <p:nvPr/>
        </p:nvGrpSpPr>
        <p:grpSpPr>
          <a:xfrm>
            <a:off x="5545602" y="4294791"/>
            <a:ext cx="513335" cy="913949"/>
            <a:chOff x="1691652" y="3888794"/>
            <a:chExt cx="640198" cy="1074730"/>
          </a:xfrm>
        </p:grpSpPr>
        <p:grpSp>
          <p:nvGrpSpPr>
            <p:cNvPr id="146" name="Group 39"/>
            <p:cNvGrpSpPr>
              <a:grpSpLocks/>
            </p:cNvGrpSpPr>
            <p:nvPr/>
          </p:nvGrpSpPr>
          <p:grpSpPr bwMode="auto">
            <a:xfrm>
              <a:off x="1691652" y="4264203"/>
              <a:ext cx="640198" cy="699321"/>
              <a:chOff x="1222" y="2241"/>
              <a:chExt cx="314" cy="343"/>
            </a:xfrm>
          </p:grpSpPr>
          <p:pic>
            <p:nvPicPr>
              <p:cNvPr id="148" name="Picture 18"/>
              <p:cNvPicPr>
                <a:picLocks noChangeAspect="1" noChangeArrowheads="1"/>
              </p:cNvPicPr>
              <p:nvPr/>
            </p:nvPicPr>
            <p:blipFill>
              <a:blip r:embed="rId10" cstate="print"/>
              <a:srcRect/>
              <a:stretch>
                <a:fillRect/>
              </a:stretch>
            </p:blipFill>
            <p:spPr bwMode="auto">
              <a:xfrm rot="757574">
                <a:off x="1222" y="2248"/>
                <a:ext cx="314" cy="336"/>
              </a:xfrm>
              <a:prstGeom prst="rect">
                <a:avLst/>
              </a:prstGeom>
              <a:noFill/>
              <a:ln w="9525">
                <a:noFill/>
                <a:miter lim="800000"/>
                <a:headEnd/>
                <a:tailEnd/>
              </a:ln>
            </p:spPr>
          </p:pic>
          <p:pic>
            <p:nvPicPr>
              <p:cNvPr id="149" name="Picture 38" descr="C:\Program Files\MicroStrategy\Narrowcast Server\Subscription Portal\asp\images\button_email.gif"/>
              <p:cNvPicPr>
                <a:picLocks noChangeAspect="1" noChangeArrowheads="1"/>
              </p:cNvPicPr>
              <p:nvPr/>
            </p:nvPicPr>
            <p:blipFill>
              <a:blip r:embed="rId11" cstate="print"/>
              <a:srcRect/>
              <a:stretch>
                <a:fillRect/>
              </a:stretch>
            </p:blipFill>
            <p:spPr bwMode="auto">
              <a:xfrm>
                <a:off x="1350" y="2241"/>
                <a:ext cx="173" cy="174"/>
              </a:xfrm>
              <a:prstGeom prst="rect">
                <a:avLst/>
              </a:prstGeom>
              <a:noFill/>
              <a:ln w="9525">
                <a:noFill/>
                <a:miter lim="800000"/>
                <a:headEnd/>
                <a:tailEnd/>
              </a:ln>
            </p:spPr>
          </p:pic>
        </p:grpSp>
        <p:sp>
          <p:nvSpPr>
            <p:cNvPr id="147" name="Line 28"/>
            <p:cNvSpPr>
              <a:spLocks noChangeShapeType="1"/>
            </p:cNvSpPr>
            <p:nvPr/>
          </p:nvSpPr>
          <p:spPr bwMode="auto">
            <a:xfrm flipH="1">
              <a:off x="2038256" y="3888794"/>
              <a:ext cx="0" cy="293592"/>
            </a:xfrm>
            <a:prstGeom prst="line">
              <a:avLst/>
            </a:prstGeom>
            <a:noFill/>
            <a:ln w="19050">
              <a:solidFill>
                <a:schemeClr val="tx1"/>
              </a:solidFill>
              <a:round/>
              <a:headEnd/>
              <a:tailEnd type="arrow" w="med" len="med"/>
            </a:ln>
          </p:spPr>
          <p:txBody>
            <a:bodyPr/>
            <a:lstStyle/>
            <a:p>
              <a:endParaRPr lang="en-US" dirty="0"/>
            </a:p>
          </p:txBody>
        </p:sp>
      </p:grpSp>
      <p:grpSp>
        <p:nvGrpSpPr>
          <p:cNvPr id="151" name="Group 38"/>
          <p:cNvGrpSpPr>
            <a:grpSpLocks/>
          </p:cNvGrpSpPr>
          <p:nvPr/>
        </p:nvGrpSpPr>
        <p:grpSpPr bwMode="auto">
          <a:xfrm>
            <a:off x="5394489" y="5579462"/>
            <a:ext cx="1105146" cy="497607"/>
            <a:chOff x="1045" y="2895"/>
            <a:chExt cx="676" cy="287"/>
          </a:xfrm>
        </p:grpSpPr>
        <p:pic>
          <p:nvPicPr>
            <p:cNvPr id="155" name="Picture 4"/>
            <p:cNvPicPr>
              <a:picLocks noChangeAspect="1" noChangeArrowheads="1"/>
            </p:cNvPicPr>
            <p:nvPr/>
          </p:nvPicPr>
          <p:blipFill>
            <a:blip r:embed="rId8" cstate="print"/>
            <a:srcRect l="25389" t="20616" r="27394" b="30569"/>
            <a:stretch>
              <a:fillRect/>
            </a:stretch>
          </p:blipFill>
          <p:spPr bwMode="auto">
            <a:xfrm>
              <a:off x="1045" y="2936"/>
              <a:ext cx="212" cy="206"/>
            </a:xfrm>
            <a:prstGeom prst="rect">
              <a:avLst/>
            </a:prstGeom>
            <a:noFill/>
            <a:ln w="9525">
              <a:noFill/>
              <a:miter lim="800000"/>
              <a:headEnd/>
              <a:tailEnd/>
            </a:ln>
          </p:spPr>
        </p:pic>
        <p:pic>
          <p:nvPicPr>
            <p:cNvPr id="156" name="Picture 9"/>
            <p:cNvPicPr>
              <a:picLocks noChangeAspect="1" noChangeArrowheads="1"/>
            </p:cNvPicPr>
            <p:nvPr/>
          </p:nvPicPr>
          <p:blipFill>
            <a:blip r:embed="rId12" cstate="print">
              <a:clrChange>
                <a:clrFrom>
                  <a:srgbClr val="FFFFFF"/>
                </a:clrFrom>
                <a:clrTo>
                  <a:srgbClr val="FFFFFF">
                    <a:alpha val="0"/>
                  </a:srgbClr>
                </a:clrTo>
              </a:clrChange>
            </a:blip>
            <a:srcRect l="22957" t="19928" r="20869" b="28546"/>
            <a:stretch>
              <a:fillRect/>
            </a:stretch>
          </p:blipFill>
          <p:spPr bwMode="auto">
            <a:xfrm>
              <a:off x="1398" y="2895"/>
              <a:ext cx="323" cy="287"/>
            </a:xfrm>
            <a:prstGeom prst="rect">
              <a:avLst/>
            </a:prstGeom>
            <a:noFill/>
            <a:ln w="9525">
              <a:noFill/>
              <a:miter lim="800000"/>
              <a:headEnd/>
              <a:tailEnd/>
            </a:ln>
          </p:spPr>
        </p:pic>
      </p:grpSp>
      <p:grpSp>
        <p:nvGrpSpPr>
          <p:cNvPr id="152" name="Group 35"/>
          <p:cNvGrpSpPr>
            <a:grpSpLocks/>
          </p:cNvGrpSpPr>
          <p:nvPr/>
        </p:nvGrpSpPr>
        <p:grpSpPr bwMode="auto">
          <a:xfrm>
            <a:off x="5638085" y="5312442"/>
            <a:ext cx="465701" cy="249670"/>
            <a:chOff x="1959299" y="2735"/>
            <a:chExt cx="580792" cy="144"/>
          </a:xfrm>
        </p:grpSpPr>
        <p:sp>
          <p:nvSpPr>
            <p:cNvPr id="153" name="Line 31"/>
            <p:cNvSpPr>
              <a:spLocks noChangeShapeType="1"/>
            </p:cNvSpPr>
            <p:nvPr/>
          </p:nvSpPr>
          <p:spPr bwMode="auto">
            <a:xfrm flipH="1">
              <a:off x="1959299" y="2735"/>
              <a:ext cx="65163" cy="144"/>
            </a:xfrm>
            <a:prstGeom prst="line">
              <a:avLst/>
            </a:prstGeom>
            <a:noFill/>
            <a:ln w="19050">
              <a:solidFill>
                <a:schemeClr val="tx1"/>
              </a:solidFill>
              <a:round/>
              <a:headEnd/>
              <a:tailEnd type="arrow" w="med" len="med"/>
            </a:ln>
          </p:spPr>
          <p:txBody>
            <a:bodyPr/>
            <a:lstStyle/>
            <a:p>
              <a:endParaRPr lang="en-US" dirty="0"/>
            </a:p>
          </p:txBody>
        </p:sp>
        <p:sp>
          <p:nvSpPr>
            <p:cNvPr id="154" name="Line 33"/>
            <p:cNvSpPr>
              <a:spLocks noChangeShapeType="1"/>
            </p:cNvSpPr>
            <p:nvPr/>
          </p:nvSpPr>
          <p:spPr bwMode="auto">
            <a:xfrm>
              <a:off x="2321118" y="2735"/>
              <a:ext cx="218973" cy="139"/>
            </a:xfrm>
            <a:prstGeom prst="line">
              <a:avLst/>
            </a:prstGeom>
            <a:noFill/>
            <a:ln w="19050">
              <a:solidFill>
                <a:schemeClr val="tx1"/>
              </a:solidFill>
              <a:round/>
              <a:headEnd/>
              <a:tailEnd type="arrow" w="med" len="med"/>
            </a:ln>
          </p:spPr>
          <p:txBody>
            <a:bodyPr/>
            <a:lstStyle/>
            <a:p>
              <a:endParaRPr lang="en-US" dirty="0"/>
            </a:p>
          </p:txBody>
        </p:sp>
      </p:grpSp>
      <p:sp>
        <p:nvSpPr>
          <p:cNvPr id="159" name="Rectangle 158"/>
          <p:cNvSpPr/>
          <p:nvPr/>
        </p:nvSpPr>
        <p:spPr>
          <a:xfrm>
            <a:off x="4374293" y="1249889"/>
            <a:ext cx="4769708" cy="1200329"/>
          </a:xfrm>
          <a:prstGeom prst="rect">
            <a:avLst/>
          </a:prstGeom>
        </p:spPr>
        <p:txBody>
          <a:bodyPr wrap="square">
            <a:spAutoFit/>
          </a:bodyPr>
          <a:lstStyle/>
          <a:p>
            <a:pPr lvl="0" eaLnBrk="0" hangingPunct="0">
              <a:spcBef>
                <a:spcPct val="50000"/>
              </a:spcBef>
              <a:spcAft>
                <a:spcPct val="20000"/>
              </a:spcAft>
              <a:buClr>
                <a:srgbClr val="ADCC2B"/>
              </a:buClr>
              <a:buSzPct val="120000"/>
              <a:defRPr/>
            </a:pPr>
            <a:r>
              <a:rPr lang="en-US" kern="0" dirty="0" smtClean="0">
                <a:solidFill>
                  <a:srgbClr val="000000"/>
                </a:solidFill>
                <a:latin typeface="Calibri" pitchFamily="34" charset="0"/>
                <a:ea typeface="ＭＳ Ｐゴシック" pitchFamily="-109" charset="-128"/>
              </a:rPr>
              <a:t>… that also allows delivering the right information to the right person at the right time</a:t>
            </a:r>
          </a:p>
        </p:txBody>
      </p:sp>
      <p:cxnSp>
        <p:nvCxnSpPr>
          <p:cNvPr id="164" name="Straight Connector 164"/>
          <p:cNvCxnSpPr>
            <a:cxnSpLocks noChangeShapeType="1"/>
          </p:cNvCxnSpPr>
          <p:nvPr/>
        </p:nvCxnSpPr>
        <p:spPr bwMode="auto">
          <a:xfrm rot="16200000" flipH="1">
            <a:off x="1467571" y="3804986"/>
            <a:ext cx="5395931" cy="556"/>
          </a:xfrm>
          <a:prstGeom prst="line">
            <a:avLst/>
          </a:prstGeom>
          <a:noFill/>
          <a:ln w="12700" algn="ctr">
            <a:solidFill>
              <a:schemeClr val="bg1">
                <a:lumMod val="50000"/>
              </a:schemeClr>
            </a:solidFill>
            <a:round/>
            <a:headEnd/>
            <a:tailEnd/>
          </a:ln>
        </p:spPr>
      </p:cxnSp>
      <p:pic>
        <p:nvPicPr>
          <p:cNvPr id="178" name="Picture 2" descr="C:\Documents and Settings\howen\Local Settings\Temporary Internet Files\Content.IE5\R8MUCFGQ\MCj04326200000[1].png"/>
          <p:cNvPicPr>
            <a:picLocks noChangeAspect="1" noChangeArrowheads="1"/>
          </p:cNvPicPr>
          <p:nvPr/>
        </p:nvPicPr>
        <p:blipFill>
          <a:blip r:embed="rId13"/>
          <a:srcRect/>
          <a:stretch>
            <a:fillRect/>
          </a:stretch>
        </p:blipFill>
        <p:spPr bwMode="auto">
          <a:xfrm>
            <a:off x="1022785" y="4895894"/>
            <a:ext cx="377434" cy="377434"/>
          </a:xfrm>
          <a:prstGeom prst="rect">
            <a:avLst/>
          </a:prstGeom>
          <a:noFill/>
        </p:spPr>
      </p:pic>
      <p:pic>
        <p:nvPicPr>
          <p:cNvPr id="179" name="Picture 12"/>
          <p:cNvPicPr>
            <a:picLocks noChangeAspect="1" noChangeArrowheads="1"/>
          </p:cNvPicPr>
          <p:nvPr/>
        </p:nvPicPr>
        <p:blipFill>
          <a:blip r:embed="rId14">
            <a:clrChange>
              <a:clrFrom>
                <a:srgbClr val="8000FF"/>
              </a:clrFrom>
              <a:clrTo>
                <a:srgbClr val="8000FF">
                  <a:alpha val="0"/>
                </a:srgbClr>
              </a:clrTo>
            </a:clrChange>
          </a:blip>
          <a:srcRect/>
          <a:stretch>
            <a:fillRect/>
          </a:stretch>
        </p:blipFill>
        <p:spPr bwMode="auto">
          <a:xfrm>
            <a:off x="1503487" y="4811436"/>
            <a:ext cx="489586" cy="546350"/>
          </a:xfrm>
          <a:prstGeom prst="rect">
            <a:avLst/>
          </a:prstGeom>
          <a:noFill/>
          <a:ln w="9525">
            <a:noFill/>
            <a:miter lim="800000"/>
            <a:headEnd/>
            <a:tailEnd/>
          </a:ln>
          <a:effectLst>
            <a:outerShdw blurRad="63500" dir="5400000" sx="90000" sy="-19000" rotWithShape="0">
              <a:prstClr val="black">
                <a:alpha val="14000"/>
              </a:prstClr>
            </a:outerShdw>
          </a:effectLst>
        </p:spPr>
      </p:pic>
      <p:pic>
        <p:nvPicPr>
          <p:cNvPr id="180" name="Picture 2" descr="http://files.softicons.com/download/business-icons/azuline!-business-icons-by-iconleak/png/256x256/10.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656303" y="4872950"/>
            <a:ext cx="423323" cy="423323"/>
          </a:xfrm>
          <a:prstGeom prst="rect">
            <a:avLst/>
          </a:prstGeom>
          <a:noFill/>
          <a:effectLst>
            <a:outerShdw blurRad="889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181" name="Picture 9" descr="C:\Documents and Settings\jtaylor\Local Settings\Temporary Internet Files\Content.IE5\20OKBRXP\MC900433874[1].png"/>
          <p:cNvPicPr>
            <a:picLocks noChangeAspect="1" noChangeArrowheads="1"/>
          </p:cNvPicPr>
          <p:nvPr/>
        </p:nvPicPr>
        <p:blipFill>
          <a:blip r:embed="rId16"/>
          <a:srcRect/>
          <a:stretch>
            <a:fillRect/>
          </a:stretch>
        </p:blipFill>
        <p:spPr bwMode="auto">
          <a:xfrm>
            <a:off x="2096341" y="4856264"/>
            <a:ext cx="456695" cy="456695"/>
          </a:xfrm>
          <a:prstGeom prst="rect">
            <a:avLst/>
          </a:prstGeom>
          <a:noFill/>
        </p:spPr>
      </p:pic>
      <p:grpSp>
        <p:nvGrpSpPr>
          <p:cNvPr id="3" name="Group 2"/>
          <p:cNvGrpSpPr/>
          <p:nvPr/>
        </p:nvGrpSpPr>
        <p:grpSpPr>
          <a:xfrm>
            <a:off x="7086600" y="2784153"/>
            <a:ext cx="2438400" cy="571500"/>
            <a:chOff x="7152833" y="2784153"/>
            <a:chExt cx="2438400" cy="571500"/>
          </a:xfrm>
        </p:grpSpPr>
        <p:pic>
          <p:nvPicPr>
            <p:cNvPr id="174" name="Picture 4" descr="C:\Documents and Settings\howen\Local Settings\Temporary Internet Files\Content.IE5\J8X0FCA1\MCj04326020000[1].png"/>
            <p:cNvPicPr>
              <a:picLocks noChangeAspect="1" noChangeArrowheads="1"/>
            </p:cNvPicPr>
            <p:nvPr/>
          </p:nvPicPr>
          <p:blipFill>
            <a:blip r:embed="rId17"/>
            <a:srcRect/>
            <a:stretch>
              <a:fillRect/>
            </a:stretch>
          </p:blipFill>
          <p:spPr bwMode="auto">
            <a:xfrm>
              <a:off x="7152833" y="2784153"/>
              <a:ext cx="571500" cy="571500"/>
            </a:xfrm>
            <a:prstGeom prst="rect">
              <a:avLst/>
            </a:prstGeom>
            <a:noFill/>
          </p:spPr>
        </p:pic>
        <p:sp>
          <p:nvSpPr>
            <p:cNvPr id="2" name="Rectangle 1"/>
            <p:cNvSpPr/>
            <p:nvPr/>
          </p:nvSpPr>
          <p:spPr>
            <a:xfrm>
              <a:off x="7816111" y="2900626"/>
              <a:ext cx="1775122" cy="338554"/>
            </a:xfrm>
            <a:prstGeom prst="rect">
              <a:avLst/>
            </a:prstGeom>
          </p:spPr>
          <p:txBody>
            <a:bodyPr wrap="square">
              <a:spAutoFit/>
            </a:bodyPr>
            <a:lstStyle/>
            <a:p>
              <a:pPr marL="0" lvl="1">
                <a:spcBef>
                  <a:spcPts val="600"/>
                </a:spcBef>
                <a:buNone/>
              </a:pPr>
              <a:r>
                <a:rPr lang="en-US" sz="1600" dirty="0" smtClean="0">
                  <a:solidFill>
                    <a:srgbClr val="000000"/>
                  </a:solidFill>
                  <a:latin typeface="Calibri" pitchFamily="34" charset="0"/>
                  <a:cs typeface="Calibri" pitchFamily="34" charset="0"/>
                </a:rPr>
                <a:t>Time-based</a:t>
              </a:r>
            </a:p>
          </p:txBody>
        </p:sp>
      </p:grpSp>
      <p:grpSp>
        <p:nvGrpSpPr>
          <p:cNvPr id="4" name="Group 3"/>
          <p:cNvGrpSpPr/>
          <p:nvPr/>
        </p:nvGrpSpPr>
        <p:grpSpPr>
          <a:xfrm>
            <a:off x="7152833" y="3514815"/>
            <a:ext cx="2394689" cy="533400"/>
            <a:chOff x="7152833" y="3482553"/>
            <a:chExt cx="2394689" cy="533400"/>
          </a:xfrm>
        </p:grpSpPr>
        <p:pic>
          <p:nvPicPr>
            <p:cNvPr id="175" name="Picture 9" descr="C:\Documents and Settings\howen\Local Settings\Temporary Internet Files\Content.IE5\EQQMP5BP\MCj04347500000[1].png"/>
            <p:cNvPicPr>
              <a:picLocks noChangeAspect="1" noChangeArrowheads="1"/>
            </p:cNvPicPr>
            <p:nvPr/>
          </p:nvPicPr>
          <p:blipFill>
            <a:blip r:embed="rId18"/>
            <a:srcRect/>
            <a:stretch>
              <a:fillRect/>
            </a:stretch>
          </p:blipFill>
          <p:spPr bwMode="auto">
            <a:xfrm>
              <a:off x="7152833" y="3482553"/>
              <a:ext cx="533400" cy="533400"/>
            </a:xfrm>
            <a:prstGeom prst="rect">
              <a:avLst/>
            </a:prstGeom>
            <a:noFill/>
          </p:spPr>
        </p:pic>
        <p:sp>
          <p:nvSpPr>
            <p:cNvPr id="183" name="Rectangle 182"/>
            <p:cNvSpPr/>
            <p:nvPr/>
          </p:nvSpPr>
          <p:spPr>
            <a:xfrm>
              <a:off x="7772400" y="3579976"/>
              <a:ext cx="1775122" cy="338554"/>
            </a:xfrm>
            <a:prstGeom prst="rect">
              <a:avLst/>
            </a:prstGeom>
          </p:spPr>
          <p:txBody>
            <a:bodyPr wrap="square">
              <a:spAutoFit/>
            </a:bodyPr>
            <a:lstStyle/>
            <a:p>
              <a:pPr marL="0" lvl="1">
                <a:spcBef>
                  <a:spcPts val="600"/>
                </a:spcBef>
              </a:pPr>
              <a:r>
                <a:rPr lang="en-US" sz="1600" dirty="0">
                  <a:solidFill>
                    <a:srgbClr val="000000"/>
                  </a:solidFill>
                  <a:latin typeface="Calibri" pitchFamily="34" charset="0"/>
                  <a:cs typeface="Calibri" pitchFamily="34" charset="0"/>
                </a:rPr>
                <a:t>Event-based </a:t>
              </a:r>
            </a:p>
          </p:txBody>
        </p:sp>
      </p:grpSp>
      <p:grpSp>
        <p:nvGrpSpPr>
          <p:cNvPr id="14" name="Group 13"/>
          <p:cNvGrpSpPr/>
          <p:nvPr/>
        </p:nvGrpSpPr>
        <p:grpSpPr>
          <a:xfrm>
            <a:off x="7143324" y="4207377"/>
            <a:ext cx="2404198" cy="609599"/>
            <a:chOff x="7143324" y="4202341"/>
            <a:chExt cx="2404198" cy="609599"/>
          </a:xfrm>
        </p:grpSpPr>
        <p:pic>
          <p:nvPicPr>
            <p:cNvPr id="177" name="Picture 2" descr="C:\Documents and Settings\howen\Local Settings\Temporary Internet Files\Content.IE5\J8X0FCA1\MCj04248180000[1].wmf"/>
            <p:cNvPicPr>
              <a:picLocks noChangeAspect="1" noChangeArrowheads="1"/>
            </p:cNvPicPr>
            <p:nvPr/>
          </p:nvPicPr>
          <p:blipFill>
            <a:blip r:embed="rId19"/>
            <a:srcRect/>
            <a:stretch>
              <a:fillRect/>
            </a:stretch>
          </p:blipFill>
          <p:spPr bwMode="auto">
            <a:xfrm>
              <a:off x="7143324" y="4202341"/>
              <a:ext cx="687874" cy="609599"/>
            </a:xfrm>
            <a:prstGeom prst="rect">
              <a:avLst/>
            </a:prstGeom>
            <a:noFill/>
          </p:spPr>
        </p:pic>
        <p:sp>
          <p:nvSpPr>
            <p:cNvPr id="184" name="Rectangle 183"/>
            <p:cNvSpPr/>
            <p:nvPr/>
          </p:nvSpPr>
          <p:spPr>
            <a:xfrm>
              <a:off x="7772400" y="4337863"/>
              <a:ext cx="1775122" cy="338554"/>
            </a:xfrm>
            <a:prstGeom prst="rect">
              <a:avLst/>
            </a:prstGeom>
          </p:spPr>
          <p:txBody>
            <a:bodyPr wrap="square">
              <a:spAutoFit/>
            </a:bodyPr>
            <a:lstStyle/>
            <a:p>
              <a:pPr marL="0" lvl="1">
                <a:spcBef>
                  <a:spcPts val="600"/>
                </a:spcBef>
              </a:pPr>
              <a:r>
                <a:rPr lang="en-US" sz="1600" dirty="0">
                  <a:solidFill>
                    <a:srgbClr val="000000"/>
                  </a:solidFill>
                  <a:latin typeface="Calibri" pitchFamily="34" charset="0"/>
                  <a:cs typeface="Calibri" pitchFamily="34" charset="0"/>
                </a:rPr>
                <a:t>Send Now</a:t>
              </a:r>
            </a:p>
          </p:txBody>
        </p:sp>
      </p:grpSp>
      <p:grpSp>
        <p:nvGrpSpPr>
          <p:cNvPr id="15" name="Group 14"/>
          <p:cNvGrpSpPr/>
          <p:nvPr/>
        </p:nvGrpSpPr>
        <p:grpSpPr>
          <a:xfrm>
            <a:off x="7306286" y="4976138"/>
            <a:ext cx="1761514" cy="584775"/>
            <a:chOff x="7306286" y="4976138"/>
            <a:chExt cx="1761514" cy="584775"/>
          </a:xfrm>
        </p:grpSpPr>
        <p:pic>
          <p:nvPicPr>
            <p:cNvPr id="176" name="Picture 10" descr="C:\Documents and Settings\howen\Local Settings\Temporary Internet Files\Content.IE5\630SQ5AR\MCTN00704_0000[1].wmf"/>
            <p:cNvPicPr>
              <a:picLocks noChangeAspect="1" noChangeArrowheads="1"/>
            </p:cNvPicPr>
            <p:nvPr/>
          </p:nvPicPr>
          <p:blipFill>
            <a:blip r:embed="rId20"/>
            <a:srcRect/>
            <a:stretch>
              <a:fillRect/>
            </a:stretch>
          </p:blipFill>
          <p:spPr bwMode="auto">
            <a:xfrm>
              <a:off x="7306286" y="5021898"/>
              <a:ext cx="361950" cy="493254"/>
            </a:xfrm>
            <a:prstGeom prst="rect">
              <a:avLst/>
            </a:prstGeom>
            <a:noFill/>
          </p:spPr>
        </p:pic>
        <p:sp>
          <p:nvSpPr>
            <p:cNvPr id="185" name="Rectangle 184"/>
            <p:cNvSpPr/>
            <p:nvPr/>
          </p:nvSpPr>
          <p:spPr>
            <a:xfrm>
              <a:off x="7791151" y="4976138"/>
              <a:ext cx="1276649" cy="584775"/>
            </a:xfrm>
            <a:prstGeom prst="rect">
              <a:avLst/>
            </a:prstGeom>
          </p:spPr>
          <p:txBody>
            <a:bodyPr wrap="square">
              <a:spAutoFit/>
            </a:bodyPr>
            <a:lstStyle/>
            <a:p>
              <a:pPr marL="0" lvl="1">
                <a:spcBef>
                  <a:spcPts val="600"/>
                </a:spcBef>
              </a:pPr>
              <a:r>
                <a:rPr lang="en-US" sz="1600" dirty="0">
                  <a:solidFill>
                    <a:srgbClr val="000000"/>
                  </a:solidFill>
                  <a:latin typeface="Calibri" pitchFamily="34" charset="0"/>
                  <a:cs typeface="Calibri" pitchFamily="34" charset="0"/>
                </a:rPr>
                <a:t>Data-Driven Alert Trigger</a:t>
              </a:r>
            </a:p>
          </p:txBody>
        </p:sp>
      </p:grpSp>
    </p:spTree>
    <p:extLst>
      <p:ext uri="{BB962C8B-B14F-4D97-AF65-F5344CB8AC3E}">
        <p14:creationId xmlns:p14="http://schemas.microsoft.com/office/powerpoint/2010/main" val="291451961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495" y="220143"/>
            <a:ext cx="8382000" cy="594028"/>
          </a:xfrm>
        </p:spPr>
        <p:txBody>
          <a:bodyPr/>
          <a:lstStyle/>
          <a:p>
            <a:r>
              <a:rPr lang="en-US" dirty="0" smtClean="0"/>
              <a:t>Turn Insight into Action</a:t>
            </a:r>
            <a:br>
              <a:rPr lang="en-US" dirty="0" smtClean="0"/>
            </a:br>
            <a:r>
              <a:rPr lang="en-US" dirty="0" smtClean="0"/>
              <a:t>From Any Web Browser or a Mobile Device</a:t>
            </a:r>
            <a:endParaRPr lang="en-US" dirty="0"/>
          </a:p>
        </p:txBody>
      </p:sp>
      <p:pic>
        <p:nvPicPr>
          <p:cNvPr id="4" name="Picture 3"/>
          <p:cNvPicPr>
            <a:picLocks noChangeAspect="1" noChangeArrowheads="1"/>
          </p:cNvPicPr>
          <p:nvPr/>
        </p:nvPicPr>
        <p:blipFill rotWithShape="1">
          <a:blip r:embed="rId3"/>
          <a:srcRect l="41605" t="27977" r="3755" b="28842"/>
          <a:stretch/>
        </p:blipFill>
        <p:spPr bwMode="auto">
          <a:xfrm>
            <a:off x="380489" y="2003713"/>
            <a:ext cx="2456970" cy="1434126"/>
          </a:xfrm>
          <a:prstGeom prst="rect">
            <a:avLst/>
          </a:prstGeom>
          <a:noFill/>
          <a:ln w="9525">
            <a:noFill/>
            <a:miter lim="800000"/>
            <a:headEnd/>
            <a:tailEnd/>
          </a:ln>
          <a:effectLst/>
        </p:spPr>
      </p:pic>
      <p:pic>
        <p:nvPicPr>
          <p:cNvPr id="5" name="Picture 2"/>
          <p:cNvPicPr>
            <a:picLocks noChangeAspect="1" noChangeArrowheads="1"/>
          </p:cNvPicPr>
          <p:nvPr/>
        </p:nvPicPr>
        <p:blipFill rotWithShape="1">
          <a:blip r:embed="rId4">
            <a:clrChange>
              <a:clrFrom>
                <a:srgbClr val="FFFFFF"/>
              </a:clrFrom>
              <a:clrTo>
                <a:srgbClr val="FFFFFF">
                  <a:alpha val="0"/>
                </a:srgbClr>
              </a:clrTo>
            </a:clrChange>
          </a:blip>
          <a:srcRect l="30679" t="28115" r="19478" b="19190"/>
          <a:stretch/>
        </p:blipFill>
        <p:spPr bwMode="auto">
          <a:xfrm>
            <a:off x="3085370" y="1840453"/>
            <a:ext cx="2253731" cy="1760646"/>
          </a:xfrm>
          <a:prstGeom prst="rect">
            <a:avLst/>
          </a:prstGeom>
          <a:noFill/>
          <a:ln w="9525">
            <a:noFill/>
            <a:miter lim="800000"/>
            <a:headEnd/>
            <a:tailEnd/>
          </a:ln>
          <a:effectLst/>
        </p:spPr>
      </p:pic>
      <p:sp>
        <p:nvSpPr>
          <p:cNvPr id="3" name="TextBox 2"/>
          <p:cNvSpPr txBox="1"/>
          <p:nvPr/>
        </p:nvSpPr>
        <p:spPr>
          <a:xfrm>
            <a:off x="5922829" y="1767485"/>
            <a:ext cx="2996588" cy="4154984"/>
          </a:xfrm>
          <a:prstGeom prst="rect">
            <a:avLst/>
          </a:prstGeom>
          <a:noFill/>
        </p:spPr>
        <p:txBody>
          <a:bodyPr wrap="square" rtlCol="0">
            <a:spAutoFit/>
          </a:bodyPr>
          <a:lstStyle/>
          <a:p>
            <a:pPr marL="342900" indent="-342900" algn="l">
              <a:spcBef>
                <a:spcPts val="0"/>
              </a:spcBef>
              <a:spcAft>
                <a:spcPts val="0"/>
              </a:spcAft>
              <a:buFont typeface="Arial" panose="020B0604020202020204" pitchFamily="34" charset="0"/>
              <a:buChar char="•"/>
            </a:pPr>
            <a:r>
              <a:rPr lang="en-US" dirty="0">
                <a:solidFill>
                  <a:srgbClr val="000000"/>
                </a:solidFill>
                <a:latin typeface="Calibri" pitchFamily="34" charset="0"/>
                <a:cs typeface="Helvetica" charset="0"/>
                <a:sym typeface="Helvetica" charset="0"/>
              </a:rPr>
              <a:t>Enter sales </a:t>
            </a:r>
            <a:r>
              <a:rPr lang="en-US" dirty="0" smtClean="0">
                <a:solidFill>
                  <a:srgbClr val="000000"/>
                </a:solidFill>
                <a:latin typeface="Calibri" pitchFamily="34" charset="0"/>
                <a:cs typeface="Helvetica" charset="0"/>
                <a:sym typeface="Helvetica" charset="0"/>
              </a:rPr>
              <a:t>leads</a:t>
            </a:r>
          </a:p>
          <a:p>
            <a:pPr marL="342900" indent="-342900" algn="l">
              <a:spcBef>
                <a:spcPts val="0"/>
              </a:spcBef>
              <a:spcAft>
                <a:spcPts val="0"/>
              </a:spcAft>
              <a:buFont typeface="Arial" panose="020B0604020202020204" pitchFamily="34" charset="0"/>
              <a:buChar char="•"/>
            </a:pPr>
            <a:r>
              <a:rPr lang="en-US" dirty="0">
                <a:solidFill>
                  <a:srgbClr val="000000"/>
                </a:solidFill>
                <a:latin typeface="Calibri" pitchFamily="34" charset="0"/>
                <a:cs typeface="Helvetica" charset="0"/>
                <a:sym typeface="Helvetica" charset="0"/>
              </a:rPr>
              <a:t>U</a:t>
            </a:r>
            <a:r>
              <a:rPr lang="en-US" dirty="0" smtClean="0">
                <a:solidFill>
                  <a:srgbClr val="000000"/>
                </a:solidFill>
                <a:latin typeface="Calibri" pitchFamily="34" charset="0"/>
                <a:cs typeface="Helvetica" charset="0"/>
                <a:sym typeface="Helvetica" charset="0"/>
              </a:rPr>
              <a:t>pdate </a:t>
            </a:r>
            <a:r>
              <a:rPr lang="en-US" dirty="0">
                <a:solidFill>
                  <a:srgbClr val="000000"/>
                </a:solidFill>
                <a:latin typeface="Calibri" pitchFamily="34" charset="0"/>
                <a:cs typeface="Helvetica" charset="0"/>
                <a:sym typeface="Helvetica" charset="0"/>
              </a:rPr>
              <a:t>churn </a:t>
            </a:r>
            <a:r>
              <a:rPr lang="en-US" dirty="0" smtClean="0">
                <a:solidFill>
                  <a:srgbClr val="000000"/>
                </a:solidFill>
                <a:latin typeface="Calibri" pitchFamily="34" charset="0"/>
                <a:cs typeface="Helvetica" charset="0"/>
                <a:sym typeface="Helvetica" charset="0"/>
              </a:rPr>
              <a:t>probabilities</a:t>
            </a:r>
          </a:p>
          <a:p>
            <a:pPr marL="342900" indent="-342900" algn="l">
              <a:spcBef>
                <a:spcPts val="0"/>
              </a:spcBef>
              <a:spcAft>
                <a:spcPts val="0"/>
              </a:spcAft>
              <a:buFont typeface="Arial" panose="020B0604020202020204" pitchFamily="34" charset="0"/>
              <a:buChar char="•"/>
            </a:pPr>
            <a:r>
              <a:rPr lang="en-US" dirty="0">
                <a:solidFill>
                  <a:srgbClr val="000000"/>
                </a:solidFill>
                <a:latin typeface="Calibri" pitchFamily="34" charset="0"/>
                <a:cs typeface="Helvetica" charset="0"/>
                <a:sym typeface="Helvetica" charset="0"/>
              </a:rPr>
              <a:t>M</a:t>
            </a:r>
            <a:r>
              <a:rPr lang="en-US" dirty="0" smtClean="0">
                <a:solidFill>
                  <a:srgbClr val="000000"/>
                </a:solidFill>
                <a:latin typeface="Calibri" pitchFamily="34" charset="0"/>
                <a:cs typeface="Helvetica" charset="0"/>
                <a:sym typeface="Helvetica" charset="0"/>
              </a:rPr>
              <a:t>odify inventories</a:t>
            </a:r>
          </a:p>
          <a:p>
            <a:pPr marL="342900" indent="-342900" algn="l">
              <a:spcBef>
                <a:spcPts val="0"/>
              </a:spcBef>
              <a:spcAft>
                <a:spcPts val="0"/>
              </a:spcAft>
              <a:buFont typeface="Arial" panose="020B0604020202020204" pitchFamily="34" charset="0"/>
              <a:buChar char="•"/>
            </a:pPr>
            <a:r>
              <a:rPr lang="en-US" dirty="0">
                <a:solidFill>
                  <a:srgbClr val="000000"/>
                </a:solidFill>
                <a:latin typeface="Calibri" pitchFamily="34" charset="0"/>
                <a:cs typeface="Helvetica" charset="0"/>
                <a:sym typeface="Helvetica" charset="0"/>
              </a:rPr>
              <a:t>C</a:t>
            </a:r>
            <a:r>
              <a:rPr lang="en-US" dirty="0" smtClean="0">
                <a:solidFill>
                  <a:srgbClr val="000000"/>
                </a:solidFill>
                <a:latin typeface="Calibri" pitchFamily="34" charset="0"/>
                <a:cs typeface="Helvetica" charset="0"/>
                <a:sym typeface="Helvetica" charset="0"/>
              </a:rPr>
              <a:t>ancel orders</a:t>
            </a:r>
          </a:p>
          <a:p>
            <a:pPr marL="342900" indent="-342900" algn="l">
              <a:spcBef>
                <a:spcPts val="0"/>
              </a:spcBef>
              <a:spcAft>
                <a:spcPts val="0"/>
              </a:spcAft>
              <a:buFont typeface="Arial" panose="020B0604020202020204" pitchFamily="34" charset="0"/>
              <a:buChar char="•"/>
            </a:pPr>
            <a:r>
              <a:rPr lang="en-US" dirty="0">
                <a:solidFill>
                  <a:srgbClr val="000000"/>
                </a:solidFill>
                <a:latin typeface="Calibri" pitchFamily="34" charset="0"/>
                <a:cs typeface="Helvetica" charset="0"/>
                <a:sym typeface="Helvetica" charset="0"/>
              </a:rPr>
              <a:t>A</a:t>
            </a:r>
            <a:r>
              <a:rPr lang="en-US" dirty="0" smtClean="0">
                <a:solidFill>
                  <a:srgbClr val="000000"/>
                </a:solidFill>
                <a:latin typeface="Calibri" pitchFamily="34" charset="0"/>
                <a:cs typeface="Helvetica" charset="0"/>
                <a:sym typeface="Helvetica" charset="0"/>
              </a:rPr>
              <a:t>pprove </a:t>
            </a:r>
            <a:r>
              <a:rPr lang="en-US" dirty="0">
                <a:solidFill>
                  <a:srgbClr val="000000"/>
                </a:solidFill>
                <a:latin typeface="Calibri" pitchFamily="34" charset="0"/>
                <a:cs typeface="Helvetica" charset="0"/>
                <a:sym typeface="Helvetica" charset="0"/>
              </a:rPr>
              <a:t>expense, time-off </a:t>
            </a:r>
            <a:r>
              <a:rPr lang="en-US" dirty="0" smtClean="0">
                <a:solidFill>
                  <a:srgbClr val="000000"/>
                </a:solidFill>
                <a:latin typeface="Calibri" pitchFamily="34" charset="0"/>
                <a:cs typeface="Helvetica" charset="0"/>
                <a:sym typeface="Helvetica" charset="0"/>
              </a:rPr>
              <a:t>requests</a:t>
            </a:r>
          </a:p>
          <a:p>
            <a:pPr marL="342900" indent="-342900" algn="l">
              <a:spcBef>
                <a:spcPts val="0"/>
              </a:spcBef>
              <a:spcAft>
                <a:spcPts val="0"/>
              </a:spcAft>
              <a:buFont typeface="Arial" panose="020B0604020202020204" pitchFamily="34" charset="0"/>
              <a:buChar char="•"/>
            </a:pPr>
            <a:r>
              <a:rPr lang="en-US" dirty="0">
                <a:solidFill>
                  <a:srgbClr val="000000"/>
                </a:solidFill>
                <a:latin typeface="Calibri" pitchFamily="34" charset="0"/>
                <a:cs typeface="Helvetica" charset="0"/>
                <a:sym typeface="Helvetica" charset="0"/>
              </a:rPr>
              <a:t>S</a:t>
            </a:r>
            <a:r>
              <a:rPr lang="en-US" dirty="0" smtClean="0">
                <a:solidFill>
                  <a:srgbClr val="000000"/>
                </a:solidFill>
                <a:latin typeface="Calibri" pitchFamily="34" charset="0"/>
                <a:cs typeface="Helvetica" charset="0"/>
                <a:sym typeface="Helvetica" charset="0"/>
              </a:rPr>
              <a:t>ubmit </a:t>
            </a:r>
            <a:r>
              <a:rPr lang="en-US" dirty="0">
                <a:solidFill>
                  <a:srgbClr val="000000"/>
                </a:solidFill>
                <a:latin typeface="Calibri" pitchFamily="34" charset="0"/>
                <a:cs typeface="Helvetica" charset="0"/>
                <a:sym typeface="Helvetica" charset="0"/>
              </a:rPr>
              <a:t>employee r</a:t>
            </a:r>
            <a:r>
              <a:rPr lang="en-US" dirty="0" smtClean="0">
                <a:solidFill>
                  <a:srgbClr val="000000"/>
                </a:solidFill>
                <a:latin typeface="Calibri" pitchFamily="34" charset="0"/>
                <a:cs typeface="Helvetica" charset="0"/>
                <a:sym typeface="Helvetica" charset="0"/>
              </a:rPr>
              <a:t>eviews</a:t>
            </a:r>
          </a:p>
          <a:p>
            <a:pPr marL="342900" indent="-342900" algn="l">
              <a:spcBef>
                <a:spcPts val="0"/>
              </a:spcBef>
              <a:spcAft>
                <a:spcPts val="0"/>
              </a:spcAft>
              <a:buFont typeface="Arial" panose="020B0604020202020204" pitchFamily="34" charset="0"/>
              <a:buChar char="•"/>
            </a:pPr>
            <a:r>
              <a:rPr lang="en-US" dirty="0" smtClean="0">
                <a:solidFill>
                  <a:srgbClr val="000000"/>
                </a:solidFill>
                <a:latin typeface="Calibri" pitchFamily="34" charset="0"/>
                <a:cs typeface="Helvetica" charset="0"/>
                <a:sym typeface="Helvetica" charset="0"/>
              </a:rPr>
              <a:t>Complete surveys</a:t>
            </a:r>
          </a:p>
          <a:p>
            <a:pPr marL="342900" indent="-342900" algn="l">
              <a:spcBef>
                <a:spcPts val="0"/>
              </a:spcBef>
              <a:spcAft>
                <a:spcPts val="0"/>
              </a:spcAft>
              <a:buFont typeface="Arial" panose="020B0604020202020204" pitchFamily="34" charset="0"/>
              <a:buChar char="•"/>
            </a:pPr>
            <a:r>
              <a:rPr lang="en-US" dirty="0">
                <a:solidFill>
                  <a:srgbClr val="000000"/>
                </a:solidFill>
                <a:latin typeface="Calibri" pitchFamily="34" charset="0"/>
                <a:cs typeface="Helvetica" charset="0"/>
                <a:sym typeface="Helvetica" charset="0"/>
              </a:rPr>
              <a:t>A</a:t>
            </a:r>
            <a:r>
              <a:rPr lang="en-US" dirty="0" smtClean="0">
                <a:solidFill>
                  <a:srgbClr val="000000"/>
                </a:solidFill>
                <a:latin typeface="Calibri" pitchFamily="34" charset="0"/>
                <a:cs typeface="Helvetica" charset="0"/>
                <a:sym typeface="Helvetica" charset="0"/>
              </a:rPr>
              <a:t>nd </a:t>
            </a:r>
            <a:r>
              <a:rPr lang="en-US" dirty="0">
                <a:solidFill>
                  <a:srgbClr val="000000"/>
                </a:solidFill>
                <a:latin typeface="Calibri" pitchFamily="34" charset="0"/>
                <a:cs typeface="Helvetica" charset="0"/>
                <a:sym typeface="Helvetica" charset="0"/>
              </a:rPr>
              <a:t>many more</a:t>
            </a:r>
            <a:r>
              <a:rPr lang="en-US" dirty="0" smtClean="0">
                <a:solidFill>
                  <a:srgbClr val="000000"/>
                </a:solidFill>
                <a:latin typeface="Calibri" pitchFamily="34" charset="0"/>
                <a:cs typeface="Helvetica" charset="0"/>
                <a:sym typeface="Helvetica" charset="0"/>
              </a:rPr>
              <a:t>…</a:t>
            </a:r>
            <a:endParaRPr lang="en-US" dirty="0">
              <a:solidFill>
                <a:srgbClr val="000000"/>
              </a:solidFill>
              <a:latin typeface="Calibri" pitchFamily="34" charset="0"/>
              <a:cs typeface="Helvetica" charset="0"/>
              <a:sym typeface="Helvetica" charset="0"/>
            </a:endParaRPr>
          </a:p>
        </p:txBody>
      </p:sp>
      <p:sp>
        <p:nvSpPr>
          <p:cNvPr id="7" name="Rectangle 6"/>
          <p:cNvSpPr/>
          <p:nvPr/>
        </p:nvSpPr>
        <p:spPr>
          <a:xfrm>
            <a:off x="0" y="1221309"/>
            <a:ext cx="9144000" cy="830997"/>
          </a:xfrm>
          <a:prstGeom prst="rect">
            <a:avLst/>
          </a:prstGeom>
        </p:spPr>
        <p:txBody>
          <a:bodyPr wrap="square">
            <a:spAutoFit/>
          </a:bodyPr>
          <a:lstStyle/>
          <a:p>
            <a:r>
              <a:rPr lang="en-US" b="1" dirty="0" smtClean="0">
                <a:solidFill>
                  <a:srgbClr val="000000"/>
                </a:solidFill>
                <a:latin typeface="Calibri" pitchFamily="34" charset="0"/>
                <a:cs typeface="Calibri" pitchFamily="34" charset="0"/>
              </a:rPr>
              <a:t>Extend </a:t>
            </a:r>
            <a:r>
              <a:rPr lang="en-US" b="1" dirty="0">
                <a:solidFill>
                  <a:srgbClr val="000000"/>
                </a:solidFill>
                <a:latin typeface="Calibri" pitchFamily="34" charset="0"/>
                <a:cs typeface="Calibri" pitchFamily="34" charset="0"/>
              </a:rPr>
              <a:t>Business </a:t>
            </a:r>
            <a:r>
              <a:rPr lang="en-US" b="1" dirty="0" smtClean="0">
                <a:solidFill>
                  <a:srgbClr val="000000"/>
                </a:solidFill>
                <a:latin typeface="Calibri" pitchFamily="34" charset="0"/>
                <a:cs typeface="Calibri" pitchFamily="34" charset="0"/>
              </a:rPr>
              <a:t>Analytic Applications </a:t>
            </a:r>
            <a:r>
              <a:rPr lang="en-US" b="1" dirty="0">
                <a:solidFill>
                  <a:srgbClr val="000000"/>
                </a:solidFill>
                <a:latin typeface="Calibri" pitchFamily="34" charset="0"/>
                <a:cs typeface="Calibri" pitchFamily="34" charset="0"/>
              </a:rPr>
              <a:t>to </a:t>
            </a:r>
            <a:r>
              <a:rPr lang="en-US" b="1" dirty="0" smtClean="0">
                <a:solidFill>
                  <a:srgbClr val="000000"/>
                </a:solidFill>
                <a:latin typeface="Calibri" pitchFamily="34" charset="0"/>
                <a:cs typeface="Calibri" pitchFamily="34" charset="0"/>
              </a:rPr>
              <a:t>Allow Real-time Decision Making</a:t>
            </a:r>
            <a:endParaRPr lang="en-US" b="1" dirty="0">
              <a:solidFill>
                <a:srgbClr val="000000"/>
              </a:solidFill>
              <a:latin typeface="Calibri" pitchFamily="34" charset="0"/>
              <a:cs typeface="Calibri" pitchFamily="34" charset="0"/>
            </a:endParaRPr>
          </a:p>
        </p:txBody>
      </p:sp>
      <p:pic>
        <p:nvPicPr>
          <p:cNvPr id="13"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270812" y="3844977"/>
            <a:ext cx="2941423" cy="2313432"/>
          </a:xfrm>
          <a:prstGeom prst="rect">
            <a:avLst/>
          </a:prstGeom>
          <a:noFill/>
          <a:ln w="9525">
            <a:noFill/>
            <a:miter lim="800000"/>
            <a:headEnd/>
            <a:tailEnd/>
          </a:ln>
          <a:scene3d>
            <a:camera prst="orthographicFront"/>
            <a:lightRig rig="threePt" dir="t"/>
          </a:scene3d>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72977" y="3956228"/>
            <a:ext cx="2754908" cy="1597629"/>
          </a:xfrm>
          <a:prstGeom prst="rect">
            <a:avLst/>
          </a:prstGeom>
          <a:effectLst/>
        </p:spPr>
      </p:pic>
    </p:spTree>
    <p:extLst>
      <p:ext uri="{BB962C8B-B14F-4D97-AF65-F5344CB8AC3E}">
        <p14:creationId xmlns:p14="http://schemas.microsoft.com/office/powerpoint/2010/main" val="5385219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p:cNvSpPr>
          <p:nvPr/>
        </p:nvSpPr>
        <p:spPr bwMode="auto">
          <a:xfrm>
            <a:off x="314325" y="228600"/>
            <a:ext cx="8183563" cy="400050"/>
          </a:xfrm>
          <a:prstGeom prst="rect">
            <a:avLst/>
          </a:prstGeom>
          <a:solidFill>
            <a:schemeClr val="bg1"/>
          </a:solidFill>
          <a:ln>
            <a:noFill/>
          </a:ln>
          <a:extLst/>
        </p:spPr>
        <p:txBody>
          <a:bodyPr lIns="11430" tIns="11430" rIns="11430" bIns="11430" anchor="ctr"/>
          <a:lstStyle/>
          <a:p>
            <a:r>
              <a:rPr lang="en-US" sz="2400" b="1" dirty="0" smtClean="0">
                <a:solidFill>
                  <a:srgbClr val="000000"/>
                </a:solidFill>
              </a:rPr>
              <a:t>An Enterprise Grade </a:t>
            </a:r>
            <a:r>
              <a:rPr lang="en-US" sz="2400" dirty="0" smtClean="0">
                <a:solidFill>
                  <a:srgbClr val="000000"/>
                </a:solidFill>
              </a:rPr>
              <a:t>Business Intelligence Platform</a:t>
            </a:r>
            <a:endParaRPr lang="en-US" sz="2400" dirty="0">
              <a:solidFill>
                <a:srgbClr val="000000"/>
              </a:solidFill>
              <a:sym typeface="Helvetica" charset="0"/>
            </a:endParaRPr>
          </a:p>
        </p:txBody>
      </p:sp>
      <p:sp>
        <p:nvSpPr>
          <p:cNvPr id="4" name="Rectangle 5"/>
          <p:cNvSpPr>
            <a:spLocks/>
          </p:cNvSpPr>
          <p:nvPr/>
        </p:nvSpPr>
        <p:spPr bwMode="auto">
          <a:xfrm>
            <a:off x="6602388" y="2128615"/>
            <a:ext cx="894085" cy="719956"/>
          </a:xfrm>
          <a:prstGeom prst="rect">
            <a:avLst/>
          </a:prstGeom>
          <a:solidFill>
            <a:srgbClr val="FFFFFF"/>
          </a:solidFill>
          <a:ln w="9525" cap="flat">
            <a:solidFill>
              <a:srgbClr val="549F26"/>
            </a:solidFill>
            <a:round/>
            <a:headEnd type="none" w="med" len="med"/>
            <a:tailEnd type="none" w="med" len="med"/>
          </a:ln>
          <a:effectLst/>
          <a:extLst/>
        </p:spPr>
        <p:txBody>
          <a:bodyPr lIns="0" tIns="0" rIns="0" bIns="0" anchor="b"/>
          <a:lstStyle/>
          <a:p>
            <a:pPr algn="ctr" defTabSz="642915"/>
            <a:endParaRPr lang="en-US" sz="900" dirty="0">
              <a:solidFill>
                <a:srgbClr val="5A5A5A"/>
              </a:solidFill>
              <a:latin typeface="Helvetica" charset="0"/>
              <a:cs typeface="Helvetica" charset="0"/>
              <a:sym typeface="Helvetica" charset="0"/>
            </a:endParaRPr>
          </a:p>
        </p:txBody>
      </p:sp>
      <p:sp>
        <p:nvSpPr>
          <p:cNvPr id="5" name="Rectangle 6"/>
          <p:cNvSpPr>
            <a:spLocks/>
          </p:cNvSpPr>
          <p:nvPr/>
        </p:nvSpPr>
        <p:spPr bwMode="auto">
          <a:xfrm>
            <a:off x="5642447" y="2128615"/>
            <a:ext cx="894085" cy="719956"/>
          </a:xfrm>
          <a:prstGeom prst="rect">
            <a:avLst/>
          </a:prstGeom>
          <a:solidFill>
            <a:srgbClr val="FFFFFF"/>
          </a:solidFill>
          <a:ln w="9525" cap="flat">
            <a:solidFill>
              <a:srgbClr val="549F26"/>
            </a:solidFill>
            <a:round/>
            <a:headEnd type="none" w="med" len="med"/>
            <a:tailEnd type="none" w="med" len="med"/>
          </a:ln>
          <a:effectLst/>
          <a:extLst/>
        </p:spPr>
        <p:txBody>
          <a:bodyPr lIns="0" tIns="0" rIns="0" bIns="0" anchor="b"/>
          <a:lstStyle/>
          <a:p>
            <a:pPr algn="ctr" defTabSz="642915"/>
            <a:endParaRPr lang="en-US" sz="900" dirty="0">
              <a:solidFill>
                <a:srgbClr val="5A5A5A"/>
              </a:solidFill>
              <a:latin typeface="Helvetica" charset="0"/>
              <a:cs typeface="Helvetica" charset="0"/>
              <a:sym typeface="Helvetica" charset="0"/>
            </a:endParaRPr>
          </a:p>
        </p:txBody>
      </p:sp>
      <p:sp>
        <p:nvSpPr>
          <p:cNvPr id="7" name="Rectangle 8"/>
          <p:cNvSpPr>
            <a:spLocks/>
          </p:cNvSpPr>
          <p:nvPr/>
        </p:nvSpPr>
        <p:spPr bwMode="auto">
          <a:xfrm>
            <a:off x="3725912" y="2128615"/>
            <a:ext cx="894085" cy="719956"/>
          </a:xfrm>
          <a:prstGeom prst="rect">
            <a:avLst/>
          </a:prstGeom>
          <a:solidFill>
            <a:srgbClr val="FFFFFF"/>
          </a:solidFill>
          <a:ln w="9525" cap="flat">
            <a:solidFill>
              <a:srgbClr val="549F26"/>
            </a:solidFill>
            <a:round/>
            <a:headEnd type="none" w="med" len="med"/>
            <a:tailEnd type="none" w="med" len="med"/>
          </a:ln>
          <a:effectLst/>
          <a:extLst/>
        </p:spPr>
        <p:txBody>
          <a:bodyPr lIns="0" tIns="0" rIns="0" bIns="0" anchor="b"/>
          <a:lstStyle/>
          <a:p>
            <a:pPr algn="ctr" defTabSz="642915"/>
            <a:endParaRPr lang="en-US" sz="900" dirty="0">
              <a:solidFill>
                <a:srgbClr val="5A5A5A"/>
              </a:solidFill>
              <a:latin typeface="Helvetica" charset="0"/>
              <a:cs typeface="Helvetica" charset="0"/>
              <a:sym typeface="Helvetica" charset="0"/>
            </a:endParaRPr>
          </a:p>
        </p:txBody>
      </p:sp>
      <p:pic>
        <p:nvPicPr>
          <p:cNvPr id="8"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22365" y="2313459"/>
            <a:ext cx="258961" cy="24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sp>
        <p:nvSpPr>
          <p:cNvPr id="9" name="Rectangle 10"/>
          <p:cNvSpPr>
            <a:spLocks/>
          </p:cNvSpPr>
          <p:nvPr/>
        </p:nvSpPr>
        <p:spPr bwMode="auto">
          <a:xfrm>
            <a:off x="4683621" y="2128615"/>
            <a:ext cx="894085" cy="719956"/>
          </a:xfrm>
          <a:prstGeom prst="rect">
            <a:avLst/>
          </a:prstGeom>
          <a:solidFill>
            <a:srgbClr val="FFFFFF"/>
          </a:solidFill>
          <a:ln w="9525" cap="flat">
            <a:solidFill>
              <a:srgbClr val="549F26"/>
            </a:solidFill>
            <a:round/>
            <a:headEnd type="none" w="med" len="med"/>
            <a:tailEnd type="none" w="med" len="med"/>
          </a:ln>
          <a:effectLst/>
          <a:extLst/>
        </p:spPr>
        <p:txBody>
          <a:bodyPr lIns="0" tIns="0" rIns="0" bIns="0" anchor="b"/>
          <a:lstStyle/>
          <a:p>
            <a:pPr algn="ctr" defTabSz="642915"/>
            <a:endParaRPr lang="en-US" sz="900" dirty="0">
              <a:solidFill>
                <a:srgbClr val="5A5A5A"/>
              </a:solidFill>
              <a:latin typeface="Helvetica" charset="0"/>
              <a:cs typeface="Helvetica" charset="0"/>
              <a:sym typeface="Helvetica" charset="0"/>
            </a:endParaRPr>
          </a:p>
        </p:txBody>
      </p:sp>
      <p:pic>
        <p:nvPicPr>
          <p:cNvPr id="10" name="Picture 1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61683" y="2243137"/>
            <a:ext cx="258961"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pic>
        <p:nvPicPr>
          <p:cNvPr id="11" name="Picture 1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981775" y="2321272"/>
            <a:ext cx="214313" cy="33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pic>
        <p:nvPicPr>
          <p:cNvPr id="12" name="Picture 1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981775" y="2321272"/>
            <a:ext cx="214313" cy="33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sp>
        <p:nvSpPr>
          <p:cNvPr id="13" name="Rectangle 16"/>
          <p:cNvSpPr>
            <a:spLocks/>
          </p:cNvSpPr>
          <p:nvPr/>
        </p:nvSpPr>
        <p:spPr bwMode="auto">
          <a:xfrm>
            <a:off x="7239000" y="4348645"/>
            <a:ext cx="1206996" cy="389871"/>
          </a:xfrm>
          <a:prstGeom prst="rect">
            <a:avLst/>
          </a:prstGeom>
          <a:solidFill>
            <a:schemeClr val="accent1">
              <a:lumMod val="20000"/>
              <a:lumOff val="80000"/>
            </a:schemeClr>
          </a:solidFill>
          <a:ln>
            <a:noFill/>
          </a:ln>
          <a:effectLst/>
          <a:extLst/>
        </p:spPr>
        <p:txBody>
          <a:bodyPr lIns="8929" tIns="8929" rIns="8929" bIns="8929" anchor="ctr"/>
          <a:lstStyle/>
          <a:p>
            <a:pPr algn="ctr" defTabSz="642915">
              <a:lnSpc>
                <a:spcPct val="90000"/>
              </a:lnSpc>
            </a:pPr>
            <a:r>
              <a:rPr lang="en-US" sz="900">
                <a:solidFill>
                  <a:schemeClr val="accent1">
                    <a:lumMod val="50000"/>
                  </a:schemeClr>
                </a:solidFill>
                <a:latin typeface="Helvetica Neue Light"/>
                <a:cs typeface="Helvetica Neue Light"/>
                <a:sym typeface="Helvetica" charset="0"/>
              </a:rPr>
              <a:t>Command</a:t>
            </a:r>
            <a:endParaRPr lang="en-US" sz="2600">
              <a:solidFill>
                <a:schemeClr val="accent1">
                  <a:lumMod val="50000"/>
                </a:schemeClr>
              </a:solidFill>
              <a:latin typeface="Helvetica Neue Light"/>
              <a:cs typeface="Helvetica Neue Light"/>
              <a:sym typeface="Helvetica" charset="0"/>
            </a:endParaRPr>
          </a:p>
          <a:p>
            <a:pPr algn="ctr" defTabSz="642915">
              <a:lnSpc>
                <a:spcPct val="90000"/>
              </a:lnSpc>
            </a:pPr>
            <a:r>
              <a:rPr lang="en-US" sz="900">
                <a:solidFill>
                  <a:schemeClr val="accent1">
                    <a:lumMod val="50000"/>
                  </a:schemeClr>
                </a:solidFill>
                <a:latin typeface="Helvetica Neue Light"/>
                <a:cs typeface="Helvetica Neue Light"/>
                <a:sym typeface="Helvetica" charset="0"/>
              </a:rPr>
              <a:t>Manager</a:t>
            </a:r>
          </a:p>
        </p:txBody>
      </p:sp>
      <p:sp>
        <p:nvSpPr>
          <p:cNvPr id="14" name="Rectangle 17"/>
          <p:cNvSpPr>
            <a:spLocks/>
          </p:cNvSpPr>
          <p:nvPr/>
        </p:nvSpPr>
        <p:spPr bwMode="auto">
          <a:xfrm>
            <a:off x="7239000" y="4833313"/>
            <a:ext cx="1206996" cy="389871"/>
          </a:xfrm>
          <a:prstGeom prst="rect">
            <a:avLst/>
          </a:prstGeom>
          <a:solidFill>
            <a:schemeClr val="accent1">
              <a:lumMod val="20000"/>
              <a:lumOff val="80000"/>
            </a:schemeClr>
          </a:solidFill>
          <a:ln>
            <a:noFill/>
          </a:ln>
          <a:effectLst/>
          <a:extLst/>
        </p:spPr>
        <p:txBody>
          <a:bodyPr lIns="8929" tIns="8929" rIns="8929" bIns="8929" anchor="ctr"/>
          <a:lstStyle/>
          <a:p>
            <a:pPr algn="ctr" defTabSz="642915">
              <a:lnSpc>
                <a:spcPct val="90000"/>
              </a:lnSpc>
            </a:pPr>
            <a:r>
              <a:rPr lang="en-US" sz="900">
                <a:solidFill>
                  <a:schemeClr val="accent1">
                    <a:lumMod val="50000"/>
                  </a:schemeClr>
                </a:solidFill>
                <a:latin typeface="Helvetica Neue Light"/>
                <a:cs typeface="Helvetica Neue Light"/>
                <a:sym typeface="Helvetica" charset="0"/>
              </a:rPr>
              <a:t>Object</a:t>
            </a:r>
            <a:endParaRPr lang="en-US" sz="2600">
              <a:solidFill>
                <a:schemeClr val="accent1">
                  <a:lumMod val="50000"/>
                </a:schemeClr>
              </a:solidFill>
              <a:latin typeface="Helvetica Neue Light"/>
              <a:cs typeface="Helvetica Neue Light"/>
              <a:sym typeface="Helvetica" charset="0"/>
            </a:endParaRPr>
          </a:p>
          <a:p>
            <a:pPr algn="ctr" defTabSz="642915">
              <a:lnSpc>
                <a:spcPct val="90000"/>
              </a:lnSpc>
            </a:pPr>
            <a:r>
              <a:rPr lang="en-US" sz="900">
                <a:solidFill>
                  <a:schemeClr val="accent1">
                    <a:lumMod val="50000"/>
                  </a:schemeClr>
                </a:solidFill>
                <a:latin typeface="Helvetica Neue Light"/>
                <a:cs typeface="Helvetica Neue Light"/>
                <a:sym typeface="Helvetica" charset="0"/>
              </a:rPr>
              <a:t>Manager</a:t>
            </a:r>
          </a:p>
        </p:txBody>
      </p:sp>
      <p:sp>
        <p:nvSpPr>
          <p:cNvPr id="15" name="Rectangle 18"/>
          <p:cNvSpPr>
            <a:spLocks/>
          </p:cNvSpPr>
          <p:nvPr/>
        </p:nvSpPr>
        <p:spPr bwMode="auto">
          <a:xfrm>
            <a:off x="7239000" y="5307299"/>
            <a:ext cx="1206996" cy="391206"/>
          </a:xfrm>
          <a:prstGeom prst="rect">
            <a:avLst/>
          </a:prstGeom>
          <a:solidFill>
            <a:schemeClr val="accent1">
              <a:lumMod val="20000"/>
              <a:lumOff val="80000"/>
            </a:schemeClr>
          </a:solidFill>
          <a:ln>
            <a:noFill/>
          </a:ln>
          <a:effectLst/>
          <a:extLst/>
        </p:spPr>
        <p:txBody>
          <a:bodyPr lIns="8929" tIns="8929" rIns="8929" bIns="8929" anchor="ctr"/>
          <a:lstStyle/>
          <a:p>
            <a:pPr algn="ctr" defTabSz="642915">
              <a:lnSpc>
                <a:spcPct val="90000"/>
              </a:lnSpc>
            </a:pPr>
            <a:r>
              <a:rPr lang="en-US" sz="900">
                <a:solidFill>
                  <a:schemeClr val="accent1">
                    <a:lumMod val="50000"/>
                  </a:schemeClr>
                </a:solidFill>
                <a:latin typeface="Helvetica Neue Light"/>
                <a:cs typeface="Helvetica Neue Light"/>
                <a:sym typeface="Helvetica" charset="0"/>
              </a:rPr>
              <a:t>Integrity</a:t>
            </a:r>
            <a:br>
              <a:rPr lang="en-US" sz="900">
                <a:solidFill>
                  <a:schemeClr val="accent1">
                    <a:lumMod val="50000"/>
                  </a:schemeClr>
                </a:solidFill>
                <a:latin typeface="Helvetica Neue Light"/>
                <a:cs typeface="Helvetica Neue Light"/>
                <a:sym typeface="Helvetica" charset="0"/>
              </a:rPr>
            </a:br>
            <a:r>
              <a:rPr lang="en-US" sz="900">
                <a:solidFill>
                  <a:schemeClr val="accent1">
                    <a:lumMod val="50000"/>
                  </a:schemeClr>
                </a:solidFill>
                <a:latin typeface="Helvetica Neue Light"/>
                <a:cs typeface="Helvetica Neue Light"/>
                <a:sym typeface="Helvetica" charset="0"/>
              </a:rPr>
              <a:t>Manager</a:t>
            </a:r>
          </a:p>
        </p:txBody>
      </p:sp>
      <p:sp>
        <p:nvSpPr>
          <p:cNvPr id="16" name="Rectangle 19"/>
          <p:cNvSpPr>
            <a:spLocks/>
          </p:cNvSpPr>
          <p:nvPr/>
        </p:nvSpPr>
        <p:spPr bwMode="auto">
          <a:xfrm>
            <a:off x="7239000" y="3875994"/>
            <a:ext cx="1206996" cy="389871"/>
          </a:xfrm>
          <a:prstGeom prst="rect">
            <a:avLst/>
          </a:prstGeom>
          <a:solidFill>
            <a:schemeClr val="accent1">
              <a:lumMod val="20000"/>
              <a:lumOff val="80000"/>
            </a:schemeClr>
          </a:solidFill>
          <a:ln>
            <a:noFill/>
          </a:ln>
          <a:effectLst/>
          <a:extLst/>
        </p:spPr>
        <p:txBody>
          <a:bodyPr lIns="8929" tIns="8929" rIns="8929" bIns="8929" anchor="ctr"/>
          <a:lstStyle/>
          <a:p>
            <a:pPr algn="ctr" defTabSz="642915">
              <a:lnSpc>
                <a:spcPct val="90000"/>
              </a:lnSpc>
            </a:pPr>
            <a:r>
              <a:rPr lang="en-US" sz="900">
                <a:solidFill>
                  <a:schemeClr val="accent1">
                    <a:lumMod val="50000"/>
                  </a:schemeClr>
                </a:solidFill>
                <a:latin typeface="Helvetica Neue Light"/>
                <a:cs typeface="Helvetica Neue Light"/>
                <a:sym typeface="Helvetica" charset="0"/>
              </a:rPr>
              <a:t>Enterprise</a:t>
            </a:r>
            <a:br>
              <a:rPr lang="en-US" sz="900">
                <a:solidFill>
                  <a:schemeClr val="accent1">
                    <a:lumMod val="50000"/>
                  </a:schemeClr>
                </a:solidFill>
                <a:latin typeface="Helvetica Neue Light"/>
                <a:cs typeface="Helvetica Neue Light"/>
                <a:sym typeface="Helvetica" charset="0"/>
              </a:rPr>
            </a:br>
            <a:r>
              <a:rPr lang="en-US" sz="900">
                <a:solidFill>
                  <a:schemeClr val="accent1">
                    <a:lumMod val="50000"/>
                  </a:schemeClr>
                </a:solidFill>
                <a:latin typeface="Helvetica Neue Light"/>
                <a:cs typeface="Helvetica Neue Light"/>
                <a:sym typeface="Helvetica" charset="0"/>
              </a:rPr>
              <a:t>Manager</a:t>
            </a:r>
          </a:p>
        </p:txBody>
      </p:sp>
      <p:sp>
        <p:nvSpPr>
          <p:cNvPr id="17" name="Rectangle 21"/>
          <p:cNvSpPr>
            <a:spLocks/>
          </p:cNvSpPr>
          <p:nvPr/>
        </p:nvSpPr>
        <p:spPr bwMode="auto">
          <a:xfrm>
            <a:off x="914400" y="4352650"/>
            <a:ext cx="1206996" cy="389871"/>
          </a:xfrm>
          <a:prstGeom prst="rect">
            <a:avLst/>
          </a:prstGeom>
          <a:solidFill>
            <a:schemeClr val="accent1">
              <a:lumMod val="20000"/>
              <a:lumOff val="80000"/>
            </a:schemeClr>
          </a:solidFill>
          <a:ln>
            <a:noFill/>
          </a:ln>
          <a:effectLst/>
          <a:extLst/>
        </p:spPr>
        <p:txBody>
          <a:bodyPr lIns="8929" tIns="8929" rIns="8929" bIns="8929" anchor="ctr"/>
          <a:lstStyle/>
          <a:p>
            <a:pPr algn="ctr" defTabSz="642915">
              <a:lnSpc>
                <a:spcPct val="90000"/>
              </a:lnSpc>
            </a:pPr>
            <a:r>
              <a:rPr lang="en-US" sz="900" dirty="0" smtClean="0">
                <a:solidFill>
                  <a:schemeClr val="accent1">
                    <a:lumMod val="50000"/>
                  </a:schemeClr>
                </a:solidFill>
                <a:latin typeface="Helvetica Neue Light"/>
                <a:cs typeface="Helvetica Neue Light"/>
                <a:sym typeface="Helvetica" charset="0"/>
              </a:rPr>
              <a:t>Developer</a:t>
            </a:r>
            <a:endParaRPr lang="en-US" sz="900" dirty="0">
              <a:solidFill>
                <a:schemeClr val="accent1">
                  <a:lumMod val="50000"/>
                </a:schemeClr>
              </a:solidFill>
              <a:latin typeface="Helvetica Neue Light"/>
              <a:cs typeface="Helvetica Neue Light"/>
              <a:sym typeface="Helvetica" charset="0"/>
            </a:endParaRPr>
          </a:p>
        </p:txBody>
      </p:sp>
      <p:sp>
        <p:nvSpPr>
          <p:cNvPr id="18" name="Rectangle 22"/>
          <p:cNvSpPr>
            <a:spLocks/>
          </p:cNvSpPr>
          <p:nvPr/>
        </p:nvSpPr>
        <p:spPr bwMode="auto">
          <a:xfrm>
            <a:off x="914400" y="4835983"/>
            <a:ext cx="1206996" cy="389871"/>
          </a:xfrm>
          <a:prstGeom prst="rect">
            <a:avLst/>
          </a:prstGeom>
          <a:solidFill>
            <a:schemeClr val="accent1">
              <a:lumMod val="20000"/>
              <a:lumOff val="80000"/>
            </a:schemeClr>
          </a:solidFill>
          <a:ln>
            <a:noFill/>
          </a:ln>
          <a:effectLst/>
          <a:extLst/>
        </p:spPr>
        <p:txBody>
          <a:bodyPr lIns="8929" tIns="8929" rIns="8929" bIns="8929" anchor="ctr"/>
          <a:lstStyle/>
          <a:p>
            <a:pPr algn="ctr" defTabSz="642915"/>
            <a:r>
              <a:rPr lang="en-US" sz="900">
                <a:solidFill>
                  <a:schemeClr val="accent1">
                    <a:lumMod val="50000"/>
                  </a:schemeClr>
                </a:solidFill>
                <a:latin typeface="Helvetica Neue Light"/>
                <a:cs typeface="Helvetica Neue Light"/>
                <a:sym typeface="Helvetica" charset="0"/>
              </a:rPr>
              <a:t>Architect</a:t>
            </a:r>
          </a:p>
        </p:txBody>
      </p:sp>
      <p:sp>
        <p:nvSpPr>
          <p:cNvPr id="19" name="Rectangle 23"/>
          <p:cNvSpPr>
            <a:spLocks/>
          </p:cNvSpPr>
          <p:nvPr/>
        </p:nvSpPr>
        <p:spPr bwMode="auto">
          <a:xfrm>
            <a:off x="914400" y="5308633"/>
            <a:ext cx="1206996" cy="389871"/>
          </a:xfrm>
          <a:prstGeom prst="rect">
            <a:avLst/>
          </a:prstGeom>
          <a:solidFill>
            <a:schemeClr val="accent1">
              <a:lumMod val="20000"/>
              <a:lumOff val="80000"/>
            </a:schemeClr>
          </a:solidFill>
          <a:ln>
            <a:noFill/>
          </a:ln>
          <a:effectLst/>
          <a:extLst/>
        </p:spPr>
        <p:txBody>
          <a:bodyPr lIns="8929" tIns="8929" rIns="8929" bIns="8929" anchor="ctr"/>
          <a:lstStyle/>
          <a:p>
            <a:pPr algn="ctr" defTabSz="642915"/>
            <a:r>
              <a:rPr lang="en-US" sz="900">
                <a:solidFill>
                  <a:schemeClr val="accent1">
                    <a:lumMod val="50000"/>
                  </a:schemeClr>
                </a:solidFill>
                <a:latin typeface="Helvetica Neue Light"/>
                <a:cs typeface="Helvetica Neue Light"/>
                <a:sym typeface="Helvetica" charset="0"/>
              </a:rPr>
              <a:t>SDK</a:t>
            </a:r>
          </a:p>
        </p:txBody>
      </p:sp>
      <p:sp>
        <p:nvSpPr>
          <p:cNvPr id="20" name="Rectangle 24"/>
          <p:cNvSpPr>
            <a:spLocks/>
          </p:cNvSpPr>
          <p:nvPr/>
        </p:nvSpPr>
        <p:spPr bwMode="auto">
          <a:xfrm>
            <a:off x="914400" y="3875994"/>
            <a:ext cx="1206996" cy="389871"/>
          </a:xfrm>
          <a:prstGeom prst="rect">
            <a:avLst/>
          </a:prstGeom>
          <a:solidFill>
            <a:schemeClr val="accent1">
              <a:lumMod val="20000"/>
              <a:lumOff val="80000"/>
            </a:schemeClr>
          </a:solidFill>
          <a:ln>
            <a:noFill/>
          </a:ln>
          <a:effectLst/>
          <a:extLst/>
        </p:spPr>
        <p:txBody>
          <a:bodyPr lIns="8929" tIns="8929" rIns="8929" bIns="8929" anchor="ctr"/>
          <a:lstStyle/>
          <a:p>
            <a:pPr algn="ctr" defTabSz="642915">
              <a:lnSpc>
                <a:spcPct val="90000"/>
              </a:lnSpc>
            </a:pPr>
            <a:r>
              <a:rPr lang="en-US" sz="900" dirty="0">
                <a:solidFill>
                  <a:schemeClr val="accent1">
                    <a:lumMod val="50000"/>
                  </a:schemeClr>
                </a:solidFill>
                <a:latin typeface="Helvetica Neue Light"/>
                <a:cs typeface="Helvetica Neue Light"/>
                <a:sym typeface="Helvetica" charset="0"/>
              </a:rPr>
              <a:t>Web</a:t>
            </a:r>
            <a:br>
              <a:rPr lang="en-US" sz="900" dirty="0">
                <a:solidFill>
                  <a:schemeClr val="accent1">
                    <a:lumMod val="50000"/>
                  </a:schemeClr>
                </a:solidFill>
                <a:latin typeface="Helvetica Neue Light"/>
                <a:cs typeface="Helvetica Neue Light"/>
                <a:sym typeface="Helvetica" charset="0"/>
              </a:rPr>
            </a:br>
            <a:r>
              <a:rPr lang="en-US" sz="900" dirty="0">
                <a:solidFill>
                  <a:schemeClr val="accent1">
                    <a:lumMod val="50000"/>
                  </a:schemeClr>
                </a:solidFill>
                <a:latin typeface="Helvetica Neue Light"/>
                <a:cs typeface="Helvetica Neue Light"/>
                <a:sym typeface="Helvetica" charset="0"/>
              </a:rPr>
              <a:t>Professional</a:t>
            </a:r>
          </a:p>
        </p:txBody>
      </p:sp>
      <p:sp>
        <p:nvSpPr>
          <p:cNvPr id="21" name="Rectangle 47"/>
          <p:cNvSpPr>
            <a:spLocks/>
          </p:cNvSpPr>
          <p:nvPr/>
        </p:nvSpPr>
        <p:spPr bwMode="auto">
          <a:xfrm>
            <a:off x="2672209" y="4517306"/>
            <a:ext cx="3881066" cy="487784"/>
          </a:xfrm>
          <a:prstGeom prst="rect">
            <a:avLst/>
          </a:prstGeom>
          <a:solidFill>
            <a:schemeClr val="accent3">
              <a:lumMod val="95000"/>
            </a:schemeClr>
          </a:solidFill>
          <a:ln>
            <a:solidFill>
              <a:srgbClr val="264B59"/>
            </a:solidFill>
          </a:ln>
          <a:effectLst/>
          <a:extLst/>
        </p:spPr>
        <p:txBody>
          <a:bodyPr lIns="8929" tIns="8929" rIns="8929" bIns="8929" anchor="ctr"/>
          <a:lstStyle/>
          <a:p>
            <a:pPr algn="ctr" defTabSz="642915">
              <a:lnSpc>
                <a:spcPct val="90000"/>
              </a:lnSpc>
            </a:pPr>
            <a:r>
              <a:rPr lang="en-US" sz="1000">
                <a:solidFill>
                  <a:schemeClr val="accent1">
                    <a:lumMod val="50000"/>
                  </a:schemeClr>
                </a:solidFill>
                <a:latin typeface="Helvetica Neue Light"/>
                <a:cs typeface="Helvetica Neue Light"/>
                <a:sym typeface="Helvetica" charset="0"/>
              </a:rPr>
              <a:t>MicroStrategy </a:t>
            </a:r>
            <a:endParaRPr lang="en-US" sz="2600">
              <a:solidFill>
                <a:schemeClr val="accent1">
                  <a:lumMod val="50000"/>
                </a:schemeClr>
              </a:solidFill>
              <a:latin typeface="Helvetica Neue Light"/>
              <a:cs typeface="Helvetica Neue Light"/>
              <a:sym typeface="Helvetica" charset="0"/>
            </a:endParaRPr>
          </a:p>
          <a:p>
            <a:pPr algn="ctr" defTabSz="642915">
              <a:lnSpc>
                <a:spcPct val="90000"/>
              </a:lnSpc>
            </a:pPr>
            <a:r>
              <a:rPr lang="en-US" sz="1000">
                <a:solidFill>
                  <a:schemeClr val="accent1">
                    <a:lumMod val="50000"/>
                  </a:schemeClr>
                </a:solidFill>
                <a:latin typeface="Helvetica Neue Light"/>
                <a:cs typeface="Helvetica Neue Light"/>
                <a:sym typeface="Helvetica" charset="0"/>
              </a:rPr>
              <a:t>Intelligence Server</a:t>
            </a:r>
          </a:p>
        </p:txBody>
      </p:sp>
      <p:sp>
        <p:nvSpPr>
          <p:cNvPr id="22" name="Rectangle 48"/>
          <p:cNvSpPr>
            <a:spLocks/>
          </p:cNvSpPr>
          <p:nvPr/>
        </p:nvSpPr>
        <p:spPr bwMode="auto">
          <a:xfrm>
            <a:off x="2671094" y="3589735"/>
            <a:ext cx="1898674" cy="446484"/>
          </a:xfrm>
          <a:prstGeom prst="rect">
            <a:avLst/>
          </a:prstGeom>
          <a:solidFill>
            <a:schemeClr val="accent3">
              <a:lumMod val="95000"/>
            </a:schemeClr>
          </a:solidFill>
          <a:ln>
            <a:solidFill>
              <a:srgbClr val="264B59"/>
            </a:solidFill>
          </a:ln>
          <a:effectLst/>
          <a:extLst/>
        </p:spPr>
        <p:txBody>
          <a:bodyPr lIns="8929" tIns="8929" rIns="8929" bIns="8929" anchor="ctr"/>
          <a:lstStyle/>
          <a:p>
            <a:pPr algn="ctr" defTabSz="642915">
              <a:lnSpc>
                <a:spcPct val="90000"/>
              </a:lnSpc>
            </a:pPr>
            <a:r>
              <a:rPr lang="en-US" sz="1000">
                <a:solidFill>
                  <a:schemeClr val="accent1">
                    <a:lumMod val="50000"/>
                  </a:schemeClr>
                </a:solidFill>
                <a:latin typeface="Helvetica Neue Light"/>
                <a:cs typeface="Helvetica Neue Light"/>
                <a:sym typeface="Helvetica" charset="0"/>
              </a:rPr>
              <a:t>MicroStrategy </a:t>
            </a:r>
            <a:endParaRPr lang="en-US" sz="2600">
              <a:solidFill>
                <a:schemeClr val="accent1">
                  <a:lumMod val="50000"/>
                </a:schemeClr>
              </a:solidFill>
              <a:latin typeface="Helvetica Neue Light"/>
              <a:cs typeface="Helvetica Neue Light"/>
              <a:sym typeface="Helvetica" charset="0"/>
            </a:endParaRPr>
          </a:p>
          <a:p>
            <a:pPr algn="ctr" defTabSz="642915">
              <a:lnSpc>
                <a:spcPct val="90000"/>
              </a:lnSpc>
            </a:pPr>
            <a:r>
              <a:rPr lang="en-US" sz="1000">
                <a:solidFill>
                  <a:schemeClr val="accent1">
                    <a:lumMod val="50000"/>
                  </a:schemeClr>
                </a:solidFill>
                <a:latin typeface="Helvetica Neue Light"/>
                <a:cs typeface="Helvetica Neue Light"/>
                <a:sym typeface="Helvetica" charset="0"/>
              </a:rPr>
              <a:t>Web</a:t>
            </a:r>
          </a:p>
        </p:txBody>
      </p:sp>
      <p:sp>
        <p:nvSpPr>
          <p:cNvPr id="23" name="Rectangle 49"/>
          <p:cNvSpPr>
            <a:spLocks/>
          </p:cNvSpPr>
          <p:nvPr/>
        </p:nvSpPr>
        <p:spPr bwMode="auto">
          <a:xfrm>
            <a:off x="4636741" y="3589735"/>
            <a:ext cx="1899791" cy="446484"/>
          </a:xfrm>
          <a:prstGeom prst="rect">
            <a:avLst/>
          </a:prstGeom>
          <a:solidFill>
            <a:schemeClr val="accent3">
              <a:lumMod val="95000"/>
            </a:schemeClr>
          </a:solidFill>
          <a:ln>
            <a:solidFill>
              <a:srgbClr val="264B59"/>
            </a:solidFill>
          </a:ln>
          <a:effectLst/>
          <a:extLst/>
        </p:spPr>
        <p:txBody>
          <a:bodyPr lIns="8929" tIns="8929" rIns="8929" bIns="8929" anchor="ctr"/>
          <a:lstStyle/>
          <a:p>
            <a:pPr algn="ctr" defTabSz="642915">
              <a:lnSpc>
                <a:spcPct val="90000"/>
              </a:lnSpc>
            </a:pPr>
            <a:r>
              <a:rPr lang="en-US" sz="1000">
                <a:solidFill>
                  <a:schemeClr val="accent1">
                    <a:lumMod val="50000"/>
                  </a:schemeClr>
                </a:solidFill>
                <a:latin typeface="Helvetica Neue Light"/>
                <a:cs typeface="Helvetica Neue Light"/>
                <a:sym typeface="Helvetica" charset="0"/>
              </a:rPr>
              <a:t>MicroStrategy </a:t>
            </a:r>
          </a:p>
          <a:p>
            <a:pPr algn="ctr" defTabSz="642915">
              <a:lnSpc>
                <a:spcPct val="90000"/>
              </a:lnSpc>
            </a:pPr>
            <a:r>
              <a:rPr lang="en-US" sz="1000">
                <a:solidFill>
                  <a:schemeClr val="accent1">
                    <a:lumMod val="50000"/>
                  </a:schemeClr>
                </a:solidFill>
                <a:latin typeface="Helvetica Neue Light"/>
                <a:cs typeface="Helvetica Neue Light"/>
                <a:sym typeface="Helvetica" charset="0"/>
              </a:rPr>
              <a:t>Mobile</a:t>
            </a:r>
          </a:p>
        </p:txBody>
      </p:sp>
      <p:sp>
        <p:nvSpPr>
          <p:cNvPr id="24" name="Rectangle 53"/>
          <p:cNvSpPr>
            <a:spLocks/>
          </p:cNvSpPr>
          <p:nvPr/>
        </p:nvSpPr>
        <p:spPr bwMode="auto">
          <a:xfrm>
            <a:off x="6095629" y="1461121"/>
            <a:ext cx="788045" cy="187523"/>
          </a:xfrm>
          <a:prstGeom prst="rect">
            <a:avLst/>
          </a:pr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8929" tIns="8929" rIns="8929" bIns="8929" anchor="ctr"/>
          <a:lstStyle/>
          <a:p>
            <a:pPr algn="ctr" defTabSz="642915"/>
            <a:r>
              <a:rPr lang="en-US" sz="1400">
                <a:solidFill>
                  <a:srgbClr val="549F26"/>
                </a:solidFill>
                <a:latin typeface="Helvetica Neue Light"/>
                <a:cs typeface="Helvetica Neue Light"/>
                <a:sym typeface="Helvetica" charset="0"/>
              </a:rPr>
              <a:t>Mobile</a:t>
            </a:r>
          </a:p>
        </p:txBody>
      </p:sp>
      <p:sp>
        <p:nvSpPr>
          <p:cNvPr id="25" name="Rectangle 57"/>
          <p:cNvSpPr>
            <a:spLocks/>
          </p:cNvSpPr>
          <p:nvPr/>
        </p:nvSpPr>
        <p:spPr bwMode="auto">
          <a:xfrm>
            <a:off x="2010297" y="1455539"/>
            <a:ext cx="1429866" cy="187523"/>
          </a:xfrm>
          <a:prstGeom prst="rect">
            <a:avLst/>
          </a:pr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8929" tIns="8929" rIns="8929" bIns="8929" anchor="ctr"/>
          <a:lstStyle/>
          <a:p>
            <a:pPr algn="ctr" defTabSz="642915"/>
            <a:r>
              <a:rPr lang="en-US" sz="1400" dirty="0">
                <a:solidFill>
                  <a:srgbClr val="549F26"/>
                </a:solidFill>
                <a:latin typeface="Helvetica Neue Light"/>
                <a:cs typeface="Helvetica Neue Light"/>
                <a:sym typeface="Helvetica" charset="0"/>
              </a:rPr>
              <a:t>Desktop / Laptop</a:t>
            </a:r>
          </a:p>
        </p:txBody>
      </p:sp>
      <p:sp>
        <p:nvSpPr>
          <p:cNvPr id="26" name="Rectangle 58"/>
          <p:cNvSpPr>
            <a:spLocks/>
          </p:cNvSpPr>
          <p:nvPr/>
        </p:nvSpPr>
        <p:spPr bwMode="auto">
          <a:xfrm>
            <a:off x="1806030" y="2128615"/>
            <a:ext cx="895201" cy="719956"/>
          </a:xfrm>
          <a:prstGeom prst="rect">
            <a:avLst/>
          </a:prstGeom>
          <a:solidFill>
            <a:srgbClr val="FFFFFF"/>
          </a:solidFill>
          <a:ln w="9525" cap="flat">
            <a:solidFill>
              <a:srgbClr val="549F26"/>
            </a:solidFill>
            <a:round/>
            <a:headEnd type="none" w="med" len="med"/>
            <a:tailEnd type="none" w="med" len="med"/>
          </a:ln>
          <a:effectLst/>
          <a:extLst/>
        </p:spPr>
        <p:txBody>
          <a:bodyPr lIns="0" tIns="0" rIns="0" bIns="0" anchor="b"/>
          <a:lstStyle/>
          <a:p>
            <a:pPr algn="ctr" defTabSz="642915"/>
            <a:endParaRPr lang="en-US" sz="900" dirty="0">
              <a:solidFill>
                <a:srgbClr val="5A5A5A"/>
              </a:solidFill>
              <a:latin typeface="Helvetica" charset="0"/>
              <a:cs typeface="Helvetica" charset="0"/>
              <a:sym typeface="Helvetica" charset="0"/>
            </a:endParaRPr>
          </a:p>
        </p:txBody>
      </p:sp>
      <p:pic>
        <p:nvPicPr>
          <p:cNvPr id="27" name="Picture 59"/>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973427" y="2342364"/>
            <a:ext cx="274398" cy="197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pic>
        <p:nvPicPr>
          <p:cNvPr id="28" name="Picture 60"/>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286098" y="2312748"/>
            <a:ext cx="228502" cy="21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pic>
        <p:nvPicPr>
          <p:cNvPr id="29" name="Picture 61"/>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133600" y="2558314"/>
            <a:ext cx="254868" cy="17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sp>
        <p:nvSpPr>
          <p:cNvPr id="30" name="Rectangle 62"/>
          <p:cNvSpPr>
            <a:spLocks/>
          </p:cNvSpPr>
          <p:nvPr/>
        </p:nvSpPr>
        <p:spPr bwMode="auto">
          <a:xfrm>
            <a:off x="847205" y="2133600"/>
            <a:ext cx="894085" cy="719956"/>
          </a:xfrm>
          <a:prstGeom prst="rect">
            <a:avLst/>
          </a:prstGeom>
          <a:solidFill>
            <a:srgbClr val="FFFFFF"/>
          </a:solidFill>
          <a:ln w="9525" cap="flat">
            <a:solidFill>
              <a:srgbClr val="549F26"/>
            </a:solidFill>
            <a:round/>
            <a:headEnd type="none" w="med" len="med"/>
            <a:tailEnd type="none" w="med" len="med"/>
          </a:ln>
          <a:effectLst/>
          <a:extLst/>
        </p:spPr>
        <p:txBody>
          <a:bodyPr lIns="0" tIns="0" rIns="0" bIns="0" anchor="b"/>
          <a:lstStyle/>
          <a:p>
            <a:pPr algn="ctr" defTabSz="642915"/>
            <a:endParaRPr lang="en-US" sz="900" dirty="0">
              <a:solidFill>
                <a:srgbClr val="5A5A5A"/>
              </a:solidFill>
              <a:latin typeface="Helvetica" charset="0"/>
              <a:cs typeface="Helvetica" charset="0"/>
              <a:sym typeface="Helvetica" charset="0"/>
            </a:endParaRPr>
          </a:p>
        </p:txBody>
      </p:sp>
      <p:pic>
        <p:nvPicPr>
          <p:cNvPr id="31" name="Picture 65"/>
          <p:cNvPicPr>
            <a:picLocks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116278" y="2369355"/>
            <a:ext cx="407722" cy="292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pic>
        <p:nvPicPr>
          <p:cNvPr id="32" name="Picture 66"/>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128865" y="2470844"/>
            <a:ext cx="258961" cy="258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pic>
        <p:nvPicPr>
          <p:cNvPr id="33" name="Picture 67"/>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6751960" y="2254299"/>
            <a:ext cx="580430" cy="464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pic>
        <p:nvPicPr>
          <p:cNvPr id="34" name="Picture 68"/>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6811119" y="2312343"/>
            <a:ext cx="464344" cy="33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pic>
        <p:nvPicPr>
          <p:cNvPr id="35" name="Picture 69"/>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rot="5400000">
            <a:off x="6864140" y="2239231"/>
            <a:ext cx="352723" cy="478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sp>
        <p:nvSpPr>
          <p:cNvPr id="36" name="Rectangle 70"/>
          <p:cNvSpPr>
            <a:spLocks/>
          </p:cNvSpPr>
          <p:nvPr/>
        </p:nvSpPr>
        <p:spPr bwMode="auto">
          <a:xfrm>
            <a:off x="2765971" y="2128615"/>
            <a:ext cx="894085" cy="719956"/>
          </a:xfrm>
          <a:prstGeom prst="rect">
            <a:avLst/>
          </a:prstGeom>
          <a:solidFill>
            <a:srgbClr val="FFFFFF"/>
          </a:solidFill>
          <a:ln w="9525" cap="flat">
            <a:solidFill>
              <a:srgbClr val="549F26"/>
            </a:solidFill>
            <a:round/>
            <a:headEnd type="none" w="med" len="med"/>
            <a:tailEnd type="none" w="med" len="med"/>
          </a:ln>
          <a:effectLst/>
          <a:extLst/>
        </p:spPr>
        <p:txBody>
          <a:bodyPr lIns="0" tIns="0" rIns="0" bIns="0" anchor="b"/>
          <a:lstStyle/>
          <a:p>
            <a:pPr algn="ctr" defTabSz="642915"/>
            <a:endParaRPr lang="en-US" sz="900" dirty="0">
              <a:solidFill>
                <a:srgbClr val="5A5A5A"/>
              </a:solidFill>
              <a:latin typeface="Helvetica" charset="0"/>
              <a:cs typeface="Helvetica" charset="0"/>
              <a:sym typeface="Helvetica" charset="0"/>
            </a:endParaRPr>
          </a:p>
        </p:txBody>
      </p:sp>
      <p:pic>
        <p:nvPicPr>
          <p:cNvPr id="37" name="Picture 71"/>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941216" y="2320157"/>
            <a:ext cx="514573" cy="38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pic>
        <p:nvPicPr>
          <p:cNvPr id="38" name="Picture 72"/>
          <p:cNvPicPr>
            <a:picLocks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5016252" y="2339387"/>
            <a:ext cx="241548" cy="398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sp>
        <p:nvSpPr>
          <p:cNvPr id="39" name="Rectangle 73"/>
          <p:cNvSpPr>
            <a:spLocks/>
          </p:cNvSpPr>
          <p:nvPr/>
        </p:nvSpPr>
        <p:spPr bwMode="auto">
          <a:xfrm>
            <a:off x="7554516" y="2125266"/>
            <a:ext cx="894085" cy="719956"/>
          </a:xfrm>
          <a:prstGeom prst="rect">
            <a:avLst/>
          </a:prstGeom>
          <a:solidFill>
            <a:srgbClr val="FFFFFF"/>
          </a:solidFill>
          <a:ln w="9525" cap="flat">
            <a:solidFill>
              <a:srgbClr val="549F26"/>
            </a:solidFill>
            <a:round/>
            <a:headEnd type="none" w="med" len="med"/>
            <a:tailEnd type="none" w="med" len="med"/>
          </a:ln>
          <a:effectLst/>
          <a:extLst/>
        </p:spPr>
        <p:txBody>
          <a:bodyPr lIns="0" tIns="0" rIns="0" bIns="0" anchor="b"/>
          <a:lstStyle/>
          <a:p>
            <a:pPr algn="ctr" defTabSz="642915"/>
            <a:endParaRPr lang="en-US" sz="900" dirty="0">
              <a:solidFill>
                <a:srgbClr val="5A5A5A"/>
              </a:solidFill>
              <a:latin typeface="Helvetica" charset="0"/>
              <a:cs typeface="Helvetica" charset="0"/>
              <a:sym typeface="Helvetica" charset="0"/>
            </a:endParaRPr>
          </a:p>
        </p:txBody>
      </p:sp>
      <p:sp>
        <p:nvSpPr>
          <p:cNvPr id="40" name="AutoShape 74"/>
          <p:cNvSpPr>
            <a:spLocks/>
          </p:cNvSpPr>
          <p:nvPr/>
        </p:nvSpPr>
        <p:spPr bwMode="auto">
          <a:xfrm>
            <a:off x="7671719" y="2348061"/>
            <a:ext cx="578197" cy="335980"/>
          </a:xfrm>
          <a:prstGeom prst="roundRect">
            <a:avLst>
              <a:gd name="adj" fmla="val 20616"/>
            </a:avLst>
          </a:prstGeom>
          <a:solidFill>
            <a:srgbClr val="FFFFFF"/>
          </a:solidFill>
          <a:ln w="25400" cap="flat">
            <a:solidFill>
              <a:schemeClr val="tx1"/>
            </a:solidFill>
            <a:prstDash val="solid"/>
            <a:miter lim="800000"/>
            <a:headEnd type="none" w="med" len="med"/>
            <a:tailEnd type="none" w="med" len="med"/>
          </a:ln>
        </p:spPr>
        <p:txBody>
          <a:bodyPr lIns="0" tIns="0" rIns="0" bIns="0"/>
          <a:lstStyle/>
          <a:p>
            <a:pPr defTabSz="642915"/>
            <a:endParaRPr lang="en-US">
              <a:solidFill>
                <a:srgbClr val="343434"/>
              </a:solidFill>
            </a:endParaRPr>
          </a:p>
        </p:txBody>
      </p:sp>
      <p:pic>
        <p:nvPicPr>
          <p:cNvPr id="41" name="Picture 75"/>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7765480" y="2362573"/>
            <a:ext cx="392906" cy="2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2" name="AutoShape 76"/>
          <p:cNvSpPr>
            <a:spLocks/>
          </p:cNvSpPr>
          <p:nvPr/>
        </p:nvSpPr>
        <p:spPr bwMode="auto">
          <a:xfrm>
            <a:off x="8117086" y="2287786"/>
            <a:ext cx="226591" cy="363885"/>
          </a:xfrm>
          <a:prstGeom prst="roundRect">
            <a:avLst>
              <a:gd name="adj" fmla="val 23384"/>
            </a:avLst>
          </a:prstGeom>
          <a:solidFill>
            <a:srgbClr val="FFFFFF"/>
          </a:solidFill>
          <a:ln w="25400" cap="flat">
            <a:solidFill>
              <a:schemeClr val="tx1"/>
            </a:solidFill>
            <a:prstDash val="solid"/>
            <a:miter lim="800000"/>
            <a:headEnd type="none" w="med" len="med"/>
            <a:tailEnd type="none" w="med" len="med"/>
          </a:ln>
        </p:spPr>
        <p:txBody>
          <a:bodyPr lIns="0" tIns="0" rIns="0" bIns="0"/>
          <a:lstStyle/>
          <a:p>
            <a:pPr defTabSz="642915"/>
            <a:endParaRPr lang="en-US">
              <a:solidFill>
                <a:srgbClr val="343434"/>
              </a:solidFill>
            </a:endParaRPr>
          </a:p>
        </p:txBody>
      </p:sp>
      <p:pic>
        <p:nvPicPr>
          <p:cNvPr id="43" name="Picture 77"/>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8148340" y="2364805"/>
            <a:ext cx="164083" cy="204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4" name="Rectangle 78"/>
          <p:cNvSpPr>
            <a:spLocks/>
          </p:cNvSpPr>
          <p:nvPr/>
        </p:nvSpPr>
        <p:spPr bwMode="auto">
          <a:xfrm>
            <a:off x="5612309" y="4100959"/>
            <a:ext cx="919758" cy="357188"/>
          </a:xfrm>
          <a:prstGeom prst="rect">
            <a:avLst/>
          </a:prstGeom>
          <a:solidFill>
            <a:schemeClr val="accent3">
              <a:lumMod val="95000"/>
            </a:schemeClr>
          </a:solidFill>
          <a:ln>
            <a:solidFill>
              <a:srgbClr val="264B59"/>
            </a:solidFill>
          </a:ln>
          <a:effectLst/>
          <a:extLst/>
        </p:spPr>
        <p:txBody>
          <a:bodyPr lIns="0" tIns="0" rIns="0" bIns="0" anchor="ctr"/>
          <a:lstStyle/>
          <a:p>
            <a:pPr algn="ctr" defTabSz="642915">
              <a:lnSpc>
                <a:spcPct val="90000"/>
              </a:lnSpc>
            </a:pPr>
            <a:r>
              <a:rPr lang="en-US" sz="900">
                <a:solidFill>
                  <a:schemeClr val="accent1">
                    <a:lumMod val="50000"/>
                  </a:schemeClr>
                </a:solidFill>
                <a:latin typeface="Helvetica Neue Light"/>
                <a:cs typeface="Helvetica Neue Light"/>
                <a:sym typeface="Helvetica" charset="0"/>
              </a:rPr>
              <a:t>Transaction </a:t>
            </a:r>
          </a:p>
          <a:p>
            <a:pPr algn="ctr" defTabSz="642915">
              <a:lnSpc>
                <a:spcPct val="90000"/>
              </a:lnSpc>
            </a:pPr>
            <a:r>
              <a:rPr lang="en-US" sz="900">
                <a:solidFill>
                  <a:schemeClr val="accent1">
                    <a:lumMod val="50000"/>
                  </a:schemeClr>
                </a:solidFill>
                <a:latin typeface="Helvetica Neue Light"/>
                <a:cs typeface="Helvetica Neue Light"/>
                <a:sym typeface="Helvetica" charset="0"/>
              </a:rPr>
              <a:t>Services</a:t>
            </a:r>
          </a:p>
        </p:txBody>
      </p:sp>
      <p:sp>
        <p:nvSpPr>
          <p:cNvPr id="45" name="Rectangle 79"/>
          <p:cNvSpPr>
            <a:spLocks/>
          </p:cNvSpPr>
          <p:nvPr/>
        </p:nvSpPr>
        <p:spPr bwMode="auto">
          <a:xfrm>
            <a:off x="4633392" y="4098726"/>
            <a:ext cx="919758" cy="357188"/>
          </a:xfrm>
          <a:prstGeom prst="rect">
            <a:avLst/>
          </a:prstGeom>
          <a:solidFill>
            <a:schemeClr val="accent3">
              <a:lumMod val="95000"/>
            </a:schemeClr>
          </a:solidFill>
          <a:ln>
            <a:solidFill>
              <a:srgbClr val="264B59"/>
            </a:solidFill>
          </a:ln>
          <a:effectLst/>
          <a:extLst/>
        </p:spPr>
        <p:txBody>
          <a:bodyPr lIns="0" tIns="0" rIns="0" bIns="0" anchor="ctr"/>
          <a:lstStyle/>
          <a:p>
            <a:pPr algn="ctr" defTabSz="642915">
              <a:lnSpc>
                <a:spcPct val="90000"/>
              </a:lnSpc>
            </a:pPr>
            <a:r>
              <a:rPr lang="en-US" sz="900">
                <a:solidFill>
                  <a:schemeClr val="accent1">
                    <a:lumMod val="50000"/>
                  </a:schemeClr>
                </a:solidFill>
                <a:latin typeface="Helvetica Neue Light"/>
                <a:cs typeface="Helvetica Neue Light"/>
                <a:sym typeface="Helvetica" charset="0"/>
              </a:rPr>
              <a:t>Report </a:t>
            </a:r>
          </a:p>
          <a:p>
            <a:pPr algn="ctr" defTabSz="642915">
              <a:lnSpc>
                <a:spcPct val="90000"/>
              </a:lnSpc>
            </a:pPr>
            <a:r>
              <a:rPr lang="en-US" sz="900">
                <a:solidFill>
                  <a:schemeClr val="accent1">
                    <a:lumMod val="50000"/>
                  </a:schemeClr>
                </a:solidFill>
                <a:latin typeface="Helvetica Neue Light"/>
                <a:cs typeface="Helvetica Neue Light"/>
                <a:sym typeface="Helvetica" charset="0"/>
              </a:rPr>
              <a:t>Services</a:t>
            </a:r>
          </a:p>
        </p:txBody>
      </p:sp>
      <p:sp>
        <p:nvSpPr>
          <p:cNvPr id="46" name="Rectangle 80"/>
          <p:cNvSpPr>
            <a:spLocks/>
          </p:cNvSpPr>
          <p:nvPr/>
        </p:nvSpPr>
        <p:spPr bwMode="auto">
          <a:xfrm>
            <a:off x="3648894" y="4098726"/>
            <a:ext cx="919758" cy="357188"/>
          </a:xfrm>
          <a:prstGeom prst="rect">
            <a:avLst/>
          </a:prstGeom>
          <a:solidFill>
            <a:schemeClr val="accent3">
              <a:lumMod val="95000"/>
            </a:schemeClr>
          </a:solidFill>
          <a:ln>
            <a:solidFill>
              <a:srgbClr val="264B59"/>
            </a:solidFill>
          </a:ln>
          <a:effectLst/>
          <a:extLst/>
        </p:spPr>
        <p:txBody>
          <a:bodyPr lIns="0" tIns="0" rIns="0" bIns="0" anchor="ctr"/>
          <a:lstStyle/>
          <a:p>
            <a:pPr algn="ctr" defTabSz="642915">
              <a:lnSpc>
                <a:spcPct val="90000"/>
              </a:lnSpc>
            </a:pPr>
            <a:r>
              <a:rPr lang="en-US" sz="900">
                <a:solidFill>
                  <a:schemeClr val="accent1">
                    <a:lumMod val="50000"/>
                  </a:schemeClr>
                </a:solidFill>
                <a:latin typeface="Helvetica Neue Light"/>
                <a:cs typeface="Helvetica Neue Light"/>
                <a:sym typeface="Helvetica" charset="0"/>
              </a:rPr>
              <a:t>Distribution</a:t>
            </a:r>
            <a:br>
              <a:rPr lang="en-US" sz="900">
                <a:solidFill>
                  <a:schemeClr val="accent1">
                    <a:lumMod val="50000"/>
                  </a:schemeClr>
                </a:solidFill>
                <a:latin typeface="Helvetica Neue Light"/>
                <a:cs typeface="Helvetica Neue Light"/>
                <a:sym typeface="Helvetica" charset="0"/>
              </a:rPr>
            </a:br>
            <a:r>
              <a:rPr lang="en-US" sz="900">
                <a:solidFill>
                  <a:schemeClr val="accent1">
                    <a:lumMod val="50000"/>
                  </a:schemeClr>
                </a:solidFill>
                <a:latin typeface="Helvetica Neue Light"/>
                <a:cs typeface="Helvetica Neue Light"/>
                <a:sym typeface="Helvetica" charset="0"/>
              </a:rPr>
              <a:t>Services</a:t>
            </a:r>
          </a:p>
        </p:txBody>
      </p:sp>
      <p:sp>
        <p:nvSpPr>
          <p:cNvPr id="47" name="Rectangle 81"/>
          <p:cNvSpPr>
            <a:spLocks/>
          </p:cNvSpPr>
          <p:nvPr/>
        </p:nvSpPr>
        <p:spPr bwMode="auto">
          <a:xfrm>
            <a:off x="2673325" y="4098726"/>
            <a:ext cx="919758" cy="357188"/>
          </a:xfrm>
          <a:prstGeom prst="rect">
            <a:avLst/>
          </a:prstGeom>
          <a:solidFill>
            <a:schemeClr val="accent3">
              <a:lumMod val="95000"/>
            </a:schemeClr>
          </a:solidFill>
          <a:ln>
            <a:solidFill>
              <a:srgbClr val="264B59"/>
            </a:solidFill>
          </a:ln>
          <a:effectLst/>
          <a:extLst/>
        </p:spPr>
        <p:txBody>
          <a:bodyPr lIns="0" tIns="0" rIns="0" bIns="0" anchor="ctr"/>
          <a:lstStyle/>
          <a:p>
            <a:pPr algn="ctr" defTabSz="642915">
              <a:lnSpc>
                <a:spcPct val="90000"/>
              </a:lnSpc>
            </a:pPr>
            <a:r>
              <a:rPr lang="en-US" sz="900">
                <a:solidFill>
                  <a:schemeClr val="accent1">
                    <a:lumMod val="50000"/>
                  </a:schemeClr>
                </a:solidFill>
                <a:latin typeface="Helvetica Neue Light"/>
                <a:cs typeface="Helvetica Neue Light"/>
                <a:sym typeface="Helvetica" charset="0"/>
              </a:rPr>
              <a:t>OLAP</a:t>
            </a:r>
          </a:p>
          <a:p>
            <a:pPr algn="ctr" defTabSz="642915">
              <a:lnSpc>
                <a:spcPct val="90000"/>
              </a:lnSpc>
            </a:pPr>
            <a:r>
              <a:rPr lang="en-US" sz="900">
                <a:solidFill>
                  <a:schemeClr val="accent1">
                    <a:lumMod val="50000"/>
                  </a:schemeClr>
                </a:solidFill>
                <a:latin typeface="Helvetica Neue Light"/>
                <a:cs typeface="Helvetica Neue Light"/>
                <a:sym typeface="Helvetica" charset="0"/>
              </a:rPr>
              <a:t>Services</a:t>
            </a:r>
          </a:p>
        </p:txBody>
      </p:sp>
      <p:grpSp>
        <p:nvGrpSpPr>
          <p:cNvPr id="49" name="Group 48"/>
          <p:cNvGrpSpPr/>
          <p:nvPr/>
        </p:nvGrpSpPr>
        <p:grpSpPr>
          <a:xfrm>
            <a:off x="838200" y="1828800"/>
            <a:ext cx="3733800" cy="152400"/>
            <a:chOff x="838200" y="1752600"/>
            <a:chExt cx="3810000" cy="228600"/>
          </a:xfrm>
        </p:grpSpPr>
        <p:cxnSp>
          <p:nvCxnSpPr>
            <p:cNvPr id="50" name="Straight Connector 49"/>
            <p:cNvCxnSpPr/>
            <p:nvPr/>
          </p:nvCxnSpPr>
          <p:spPr bwMode="auto">
            <a:xfrm flipV="1">
              <a:off x="838200" y="1752600"/>
              <a:ext cx="0" cy="228600"/>
            </a:xfrm>
            <a:prstGeom prst="line">
              <a:avLst/>
            </a:prstGeom>
            <a:blipFill dpi="0" rotWithShape="0">
              <a:blip r:embed="rId19"/>
              <a:srcRect/>
              <a:tile tx="0" ty="0" sx="100000" sy="100000" flip="none" algn="tl"/>
            </a:blip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1" name="Straight Connector 50"/>
            <p:cNvCxnSpPr/>
            <p:nvPr/>
          </p:nvCxnSpPr>
          <p:spPr bwMode="auto">
            <a:xfrm>
              <a:off x="838200" y="1752600"/>
              <a:ext cx="3810000" cy="0"/>
            </a:xfrm>
            <a:prstGeom prst="line">
              <a:avLst/>
            </a:prstGeom>
            <a:blipFill dpi="0" rotWithShape="0">
              <a:blip r:embed="rId19"/>
              <a:srcRect/>
              <a:tile tx="0" ty="0" sx="100000" sy="100000" flip="none" algn="tl"/>
            </a:blip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Straight Connector 51"/>
            <p:cNvCxnSpPr/>
            <p:nvPr/>
          </p:nvCxnSpPr>
          <p:spPr bwMode="auto">
            <a:xfrm>
              <a:off x="4648200" y="1752600"/>
              <a:ext cx="0" cy="228600"/>
            </a:xfrm>
            <a:prstGeom prst="line">
              <a:avLst/>
            </a:prstGeom>
            <a:blipFill dpi="0" rotWithShape="0">
              <a:blip r:embed="rId19"/>
              <a:srcRect/>
              <a:tile tx="0" ty="0" sx="100000" sy="100000" flip="none" algn="tl"/>
            </a:blip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53" name="Group 52"/>
          <p:cNvGrpSpPr/>
          <p:nvPr/>
        </p:nvGrpSpPr>
        <p:grpSpPr>
          <a:xfrm>
            <a:off x="4724400" y="1828800"/>
            <a:ext cx="3733800" cy="152400"/>
            <a:chOff x="838200" y="1752600"/>
            <a:chExt cx="3810000" cy="228600"/>
          </a:xfrm>
        </p:grpSpPr>
        <p:cxnSp>
          <p:nvCxnSpPr>
            <p:cNvPr id="54" name="Straight Connector 53"/>
            <p:cNvCxnSpPr/>
            <p:nvPr/>
          </p:nvCxnSpPr>
          <p:spPr bwMode="auto">
            <a:xfrm flipV="1">
              <a:off x="838200" y="1752600"/>
              <a:ext cx="0" cy="228600"/>
            </a:xfrm>
            <a:prstGeom prst="line">
              <a:avLst/>
            </a:prstGeom>
            <a:blipFill dpi="0" rotWithShape="0">
              <a:blip r:embed="rId19"/>
              <a:srcRect/>
              <a:tile tx="0" ty="0" sx="100000" sy="100000" flip="none" algn="tl"/>
            </a:blip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Straight Connector 54"/>
            <p:cNvCxnSpPr/>
            <p:nvPr/>
          </p:nvCxnSpPr>
          <p:spPr bwMode="auto">
            <a:xfrm>
              <a:off x="838200" y="1752600"/>
              <a:ext cx="3810000" cy="0"/>
            </a:xfrm>
            <a:prstGeom prst="line">
              <a:avLst/>
            </a:prstGeom>
            <a:blipFill dpi="0" rotWithShape="0">
              <a:blip r:embed="rId19"/>
              <a:srcRect/>
              <a:tile tx="0" ty="0" sx="100000" sy="100000" flip="none" algn="tl"/>
            </a:blip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6" name="Straight Connector 55"/>
            <p:cNvCxnSpPr/>
            <p:nvPr/>
          </p:nvCxnSpPr>
          <p:spPr bwMode="auto">
            <a:xfrm>
              <a:off x="4648200" y="1752600"/>
              <a:ext cx="0" cy="228600"/>
            </a:xfrm>
            <a:prstGeom prst="line">
              <a:avLst/>
            </a:prstGeom>
            <a:blipFill dpi="0" rotWithShape="0">
              <a:blip r:embed="rId19"/>
              <a:srcRect/>
              <a:tile tx="0" ty="0" sx="100000" sy="100000" flip="none" algn="tl"/>
            </a:blip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pic>
        <p:nvPicPr>
          <p:cNvPr id="57" name="Picture 9" descr="C:\Users\kspurway\AppData\Local\Microsoft\Windows\Temporary Internet Files\Content.Outlook\JOPH9CBS\hadoop-elephant.png"/>
          <p:cNvPicPr>
            <a:picLocks noChangeAspect="1" noChangeArrowheads="1"/>
          </p:cNvPicPr>
          <p:nvPr/>
        </p:nvPicPr>
        <p:blipFill>
          <a:blip r:embed="rId20"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91200" y="5341922"/>
            <a:ext cx="685800" cy="51755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58" name="Picture 34" descr="cloud.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800600" y="5257800"/>
            <a:ext cx="65665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AutoShape 126"/>
          <p:cNvSpPr>
            <a:spLocks noChangeArrowheads="1"/>
          </p:cNvSpPr>
          <p:nvPr/>
        </p:nvSpPr>
        <p:spPr bwMode="auto">
          <a:xfrm>
            <a:off x="2895600" y="5368342"/>
            <a:ext cx="381000" cy="464716"/>
          </a:xfrm>
          <a:prstGeom prst="can">
            <a:avLst>
              <a:gd name="adj" fmla="val 17264"/>
            </a:avLst>
          </a:prstGeom>
          <a:solidFill>
            <a:schemeClr val="accent4">
              <a:lumMod val="25000"/>
              <a:lumOff val="75000"/>
            </a:schemeClr>
          </a:solidFill>
          <a:ln w="9525">
            <a:noFill/>
            <a:round/>
            <a:headEnd/>
            <a:tailEnd type="none" w="lg" len="lg"/>
          </a:ln>
        </p:spPr>
        <p:txBody>
          <a:bodyPr wrap="none" lIns="45720" rIns="45720" anchor="ctr"/>
          <a:lstStyle/>
          <a:p>
            <a:pPr algn="ctr">
              <a:defRPr/>
            </a:pPr>
            <a:endParaRPr lang="en-US" sz="400" dirty="0">
              <a:solidFill>
                <a:schemeClr val="tx1"/>
              </a:solidFill>
              <a:cs typeface="+mn-cs"/>
            </a:endParaRPr>
          </a:p>
          <a:p>
            <a:pPr algn="ctr">
              <a:defRPr/>
            </a:pPr>
            <a:endParaRPr lang="en-US" sz="600" dirty="0">
              <a:solidFill>
                <a:schemeClr val="tx1"/>
              </a:solidFill>
              <a:cs typeface="+mn-cs"/>
            </a:endParaRPr>
          </a:p>
        </p:txBody>
      </p:sp>
      <p:sp>
        <p:nvSpPr>
          <p:cNvPr id="60" name="Cube 59"/>
          <p:cNvSpPr/>
          <p:nvPr/>
        </p:nvSpPr>
        <p:spPr bwMode="auto">
          <a:xfrm>
            <a:off x="3810000" y="5389821"/>
            <a:ext cx="457200" cy="421758"/>
          </a:xfrm>
          <a:prstGeom prst="cube">
            <a:avLst/>
          </a:prstGeom>
          <a:solidFill>
            <a:schemeClr val="bg1">
              <a:lumMod val="85000"/>
            </a:schemeClr>
          </a:solidFill>
          <a:ln w="9525">
            <a:noFill/>
            <a:round/>
            <a:headEnd/>
            <a:tailEnd type="none" w="lg" len="lg"/>
          </a:ln>
        </p:spPr>
        <p:txBody>
          <a:bodyPr wrap="none" lIns="45720" rIns="45720" anchor="ctr"/>
          <a:lstStyle/>
          <a:p>
            <a:pPr algn="ctr">
              <a:defRPr/>
            </a:pPr>
            <a:endParaRPr lang="en-US" sz="400" dirty="0">
              <a:cs typeface="+mn-cs"/>
            </a:endParaRPr>
          </a:p>
        </p:txBody>
      </p:sp>
      <p:sp>
        <p:nvSpPr>
          <p:cNvPr id="61" name="Rectangle 57"/>
          <p:cNvSpPr>
            <a:spLocks/>
          </p:cNvSpPr>
          <p:nvPr/>
        </p:nvSpPr>
        <p:spPr bwMode="auto">
          <a:xfrm>
            <a:off x="914400" y="2895600"/>
            <a:ext cx="762000" cy="187523"/>
          </a:xfrm>
          <a:prstGeom prst="rect">
            <a:avLst/>
          </a:pr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8929" tIns="8929" rIns="8929" bIns="8929" anchor="ctr"/>
          <a:lstStyle/>
          <a:p>
            <a:pPr algn="ctr" defTabSz="642915"/>
            <a:r>
              <a:rPr lang="en-US" sz="800" dirty="0" smtClean="0">
                <a:solidFill>
                  <a:srgbClr val="549F26"/>
                </a:solidFill>
                <a:latin typeface="Helvetica Neue Light"/>
                <a:cs typeface="Helvetica Neue Light"/>
                <a:sym typeface="Helvetica" charset="0"/>
              </a:rPr>
              <a:t>Windows</a:t>
            </a:r>
            <a:endParaRPr lang="en-US" sz="800" dirty="0">
              <a:solidFill>
                <a:srgbClr val="549F26"/>
              </a:solidFill>
              <a:latin typeface="Helvetica Neue Light"/>
              <a:cs typeface="Helvetica Neue Light"/>
              <a:sym typeface="Helvetica" charset="0"/>
            </a:endParaRPr>
          </a:p>
        </p:txBody>
      </p:sp>
      <p:sp>
        <p:nvSpPr>
          <p:cNvPr id="62" name="Rectangle 57"/>
          <p:cNvSpPr>
            <a:spLocks/>
          </p:cNvSpPr>
          <p:nvPr/>
        </p:nvSpPr>
        <p:spPr bwMode="auto">
          <a:xfrm>
            <a:off x="1828800" y="2895600"/>
            <a:ext cx="762000" cy="187523"/>
          </a:xfrm>
          <a:prstGeom prst="rect">
            <a:avLst/>
          </a:pr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8929" tIns="8929" rIns="8929" bIns="8929" anchor="ctr"/>
          <a:lstStyle/>
          <a:p>
            <a:pPr algn="ctr" defTabSz="642915"/>
            <a:r>
              <a:rPr lang="en-US" sz="800" dirty="0" smtClean="0">
                <a:solidFill>
                  <a:srgbClr val="549F26"/>
                </a:solidFill>
                <a:latin typeface="Helvetica Neue Light"/>
                <a:cs typeface="Helvetica Neue Light"/>
                <a:sym typeface="Helvetica" charset="0"/>
              </a:rPr>
              <a:t>Office</a:t>
            </a:r>
            <a:endParaRPr lang="en-US" sz="800" dirty="0">
              <a:solidFill>
                <a:srgbClr val="549F26"/>
              </a:solidFill>
              <a:latin typeface="Helvetica Neue Light"/>
              <a:cs typeface="Helvetica Neue Light"/>
              <a:sym typeface="Helvetica" charset="0"/>
            </a:endParaRPr>
          </a:p>
        </p:txBody>
      </p:sp>
      <p:sp>
        <p:nvSpPr>
          <p:cNvPr id="63" name="Rectangle 57"/>
          <p:cNvSpPr>
            <a:spLocks/>
          </p:cNvSpPr>
          <p:nvPr/>
        </p:nvSpPr>
        <p:spPr bwMode="auto">
          <a:xfrm>
            <a:off x="2774840" y="2950804"/>
            <a:ext cx="762000" cy="187523"/>
          </a:xfrm>
          <a:prstGeom prst="rect">
            <a:avLst/>
          </a:pr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8929" tIns="8929" rIns="8929" bIns="8929" anchor="ctr"/>
          <a:lstStyle/>
          <a:p>
            <a:pPr algn="ctr" defTabSz="642915"/>
            <a:r>
              <a:rPr lang="en-US" sz="800" dirty="0" smtClean="0">
                <a:solidFill>
                  <a:srgbClr val="549F26"/>
                </a:solidFill>
                <a:latin typeface="Helvetica Neue Light"/>
                <a:cs typeface="Helvetica Neue Light"/>
                <a:sym typeface="Helvetica" charset="0"/>
              </a:rPr>
              <a:t>Portals</a:t>
            </a:r>
            <a:endParaRPr lang="en-US" sz="800" dirty="0">
              <a:solidFill>
                <a:srgbClr val="549F26"/>
              </a:solidFill>
              <a:latin typeface="Helvetica Neue Light"/>
              <a:cs typeface="Helvetica Neue Light"/>
              <a:sym typeface="Helvetica" charset="0"/>
            </a:endParaRPr>
          </a:p>
        </p:txBody>
      </p:sp>
      <p:sp>
        <p:nvSpPr>
          <p:cNvPr id="64" name="Rectangle 57"/>
          <p:cNvSpPr>
            <a:spLocks/>
          </p:cNvSpPr>
          <p:nvPr/>
        </p:nvSpPr>
        <p:spPr bwMode="auto">
          <a:xfrm>
            <a:off x="3733800" y="2895600"/>
            <a:ext cx="762000" cy="187523"/>
          </a:xfrm>
          <a:prstGeom prst="rect">
            <a:avLst/>
          </a:pr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8929" tIns="8929" rIns="8929" bIns="8929" anchor="ctr"/>
          <a:lstStyle/>
          <a:p>
            <a:pPr algn="ctr" defTabSz="642915"/>
            <a:r>
              <a:rPr lang="en-US" sz="800" dirty="0" smtClean="0">
                <a:solidFill>
                  <a:srgbClr val="549F26"/>
                </a:solidFill>
                <a:latin typeface="Helvetica Neue Light"/>
                <a:cs typeface="Helvetica Neue Light"/>
                <a:sym typeface="Helvetica" charset="0"/>
              </a:rPr>
              <a:t>Browser</a:t>
            </a:r>
            <a:endParaRPr lang="en-US" sz="800" dirty="0">
              <a:solidFill>
                <a:srgbClr val="549F26"/>
              </a:solidFill>
              <a:latin typeface="Helvetica Neue Light"/>
              <a:cs typeface="Helvetica Neue Light"/>
              <a:sym typeface="Helvetica" charset="0"/>
            </a:endParaRPr>
          </a:p>
        </p:txBody>
      </p:sp>
      <p:sp>
        <p:nvSpPr>
          <p:cNvPr id="65" name="Rectangle 57"/>
          <p:cNvSpPr>
            <a:spLocks/>
          </p:cNvSpPr>
          <p:nvPr/>
        </p:nvSpPr>
        <p:spPr bwMode="auto">
          <a:xfrm>
            <a:off x="4724400" y="2895600"/>
            <a:ext cx="762000" cy="187523"/>
          </a:xfrm>
          <a:prstGeom prst="rect">
            <a:avLst/>
          </a:pr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8929" tIns="8929" rIns="8929" bIns="8929" anchor="ctr"/>
          <a:lstStyle/>
          <a:p>
            <a:pPr algn="ctr" defTabSz="642915"/>
            <a:r>
              <a:rPr lang="en-US" sz="800" dirty="0" smtClean="0">
                <a:solidFill>
                  <a:srgbClr val="549F26"/>
                </a:solidFill>
                <a:latin typeface="Helvetica Neue Light"/>
                <a:cs typeface="Helvetica Neue Light"/>
                <a:sym typeface="Helvetica" charset="0"/>
              </a:rPr>
              <a:t>BlackBerry</a:t>
            </a:r>
            <a:endParaRPr lang="en-US" sz="800" dirty="0">
              <a:solidFill>
                <a:srgbClr val="549F26"/>
              </a:solidFill>
              <a:latin typeface="Helvetica Neue Light"/>
              <a:cs typeface="Helvetica Neue Light"/>
              <a:sym typeface="Helvetica" charset="0"/>
            </a:endParaRPr>
          </a:p>
        </p:txBody>
      </p:sp>
      <p:sp>
        <p:nvSpPr>
          <p:cNvPr id="66" name="Rectangle 57"/>
          <p:cNvSpPr>
            <a:spLocks/>
          </p:cNvSpPr>
          <p:nvPr/>
        </p:nvSpPr>
        <p:spPr bwMode="auto">
          <a:xfrm>
            <a:off x="5638800" y="2895600"/>
            <a:ext cx="762000" cy="187523"/>
          </a:xfrm>
          <a:prstGeom prst="rect">
            <a:avLst/>
          </a:pr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8929" tIns="8929" rIns="8929" bIns="8929" anchor="ctr"/>
          <a:lstStyle/>
          <a:p>
            <a:pPr algn="ctr" defTabSz="642915"/>
            <a:r>
              <a:rPr lang="en-US" sz="800" dirty="0" smtClean="0">
                <a:solidFill>
                  <a:srgbClr val="549F26"/>
                </a:solidFill>
                <a:latin typeface="Helvetica Neue Light"/>
                <a:cs typeface="Helvetica Neue Light"/>
                <a:sym typeface="Helvetica" charset="0"/>
              </a:rPr>
              <a:t>iPhone</a:t>
            </a:r>
            <a:endParaRPr lang="en-US" sz="800" dirty="0">
              <a:solidFill>
                <a:srgbClr val="549F26"/>
              </a:solidFill>
              <a:latin typeface="Helvetica Neue Light"/>
              <a:cs typeface="Helvetica Neue Light"/>
              <a:sym typeface="Helvetica" charset="0"/>
            </a:endParaRPr>
          </a:p>
        </p:txBody>
      </p:sp>
      <p:sp>
        <p:nvSpPr>
          <p:cNvPr id="67" name="Rectangle 57"/>
          <p:cNvSpPr>
            <a:spLocks/>
          </p:cNvSpPr>
          <p:nvPr/>
        </p:nvSpPr>
        <p:spPr bwMode="auto">
          <a:xfrm>
            <a:off x="6629400" y="2895600"/>
            <a:ext cx="762000" cy="187523"/>
          </a:xfrm>
          <a:prstGeom prst="rect">
            <a:avLst/>
          </a:pr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8929" tIns="8929" rIns="8929" bIns="8929" anchor="ctr"/>
          <a:lstStyle/>
          <a:p>
            <a:pPr algn="ctr" defTabSz="642915"/>
            <a:r>
              <a:rPr lang="en-US" sz="800" dirty="0" err="1" smtClean="0">
                <a:solidFill>
                  <a:srgbClr val="549F26"/>
                </a:solidFill>
                <a:latin typeface="Helvetica Neue Light"/>
                <a:cs typeface="Helvetica Neue Light"/>
                <a:sym typeface="Helvetica" charset="0"/>
              </a:rPr>
              <a:t>iPad</a:t>
            </a:r>
            <a:endParaRPr lang="en-US" sz="800" dirty="0">
              <a:solidFill>
                <a:srgbClr val="549F26"/>
              </a:solidFill>
              <a:latin typeface="Helvetica Neue Light"/>
              <a:cs typeface="Helvetica Neue Light"/>
              <a:sym typeface="Helvetica" charset="0"/>
            </a:endParaRPr>
          </a:p>
        </p:txBody>
      </p:sp>
      <p:sp>
        <p:nvSpPr>
          <p:cNvPr id="68" name="Rectangle 57"/>
          <p:cNvSpPr>
            <a:spLocks/>
          </p:cNvSpPr>
          <p:nvPr/>
        </p:nvSpPr>
        <p:spPr bwMode="auto">
          <a:xfrm>
            <a:off x="7543800" y="2895600"/>
            <a:ext cx="762000" cy="187523"/>
          </a:xfrm>
          <a:prstGeom prst="rect">
            <a:avLst/>
          </a:prstGeom>
          <a:solidFill>
            <a:srgbClr val="FFFFFF"/>
          </a:solidFill>
          <a:ln>
            <a:noFill/>
          </a:ln>
          <a:extLst>
            <a:ext uri="{91240B29-F687-4F45-9708-019B960494DF}">
              <a14:hiddenLine xmlns:a14="http://schemas.microsoft.com/office/drawing/2010/main" w="9525" cap="flat">
                <a:solidFill>
                  <a:schemeClr val="tx1"/>
                </a:solidFill>
                <a:round/>
                <a:headEnd type="none" w="med" len="med"/>
                <a:tailEnd type="none" w="med" len="med"/>
              </a14:hiddenLine>
            </a:ext>
          </a:extLst>
        </p:spPr>
        <p:txBody>
          <a:bodyPr lIns="8929" tIns="8929" rIns="8929" bIns="8929" anchor="ctr"/>
          <a:lstStyle/>
          <a:p>
            <a:pPr algn="ctr" defTabSz="642915"/>
            <a:r>
              <a:rPr lang="en-US" sz="800" dirty="0" smtClean="0">
                <a:solidFill>
                  <a:srgbClr val="549F26"/>
                </a:solidFill>
                <a:latin typeface="Helvetica Neue Light"/>
                <a:cs typeface="Helvetica Neue Light"/>
                <a:sym typeface="Helvetica" charset="0"/>
              </a:rPr>
              <a:t>Android</a:t>
            </a:r>
            <a:endParaRPr lang="en-US" sz="800" dirty="0">
              <a:solidFill>
                <a:srgbClr val="549F26"/>
              </a:solidFill>
              <a:latin typeface="Helvetica Neue Light"/>
              <a:cs typeface="Helvetica Neue Light"/>
              <a:sym typeface="Helvetica" charset="0"/>
            </a:endParaRPr>
          </a:p>
        </p:txBody>
      </p:sp>
      <p:sp>
        <p:nvSpPr>
          <p:cNvPr id="69" name="TextBox 68"/>
          <p:cNvSpPr txBox="1"/>
          <p:nvPr/>
        </p:nvSpPr>
        <p:spPr>
          <a:xfrm>
            <a:off x="6629400" y="3429000"/>
            <a:ext cx="2374963" cy="369332"/>
          </a:xfrm>
          <a:prstGeom prst="rect">
            <a:avLst/>
          </a:prstGeom>
          <a:noFill/>
        </p:spPr>
        <p:txBody>
          <a:bodyPr wrap="square" rtlCol="0">
            <a:spAutoFit/>
          </a:bodyPr>
          <a:lstStyle/>
          <a:p>
            <a:pPr algn="ctr"/>
            <a:r>
              <a:rPr lang="en-US" sz="900" dirty="0" smtClean="0">
                <a:solidFill>
                  <a:srgbClr val="264B59"/>
                </a:solidFill>
                <a:latin typeface="Helvetica" charset="0"/>
                <a:cs typeface="Helvetica" charset="0"/>
                <a:sym typeface="Helvetica" charset="0"/>
              </a:rPr>
              <a:t>Full Spectrum Of</a:t>
            </a:r>
            <a:br>
              <a:rPr lang="en-US" sz="900" dirty="0" smtClean="0">
                <a:solidFill>
                  <a:srgbClr val="264B59"/>
                </a:solidFill>
                <a:latin typeface="Helvetica" charset="0"/>
                <a:cs typeface="Helvetica" charset="0"/>
                <a:sym typeface="Helvetica" charset="0"/>
              </a:rPr>
            </a:br>
            <a:r>
              <a:rPr lang="en-US" sz="900" b="1" dirty="0" smtClean="0">
                <a:solidFill>
                  <a:srgbClr val="264B59"/>
                </a:solidFill>
                <a:latin typeface="Helvetica" charset="0"/>
                <a:cs typeface="Helvetica" charset="0"/>
                <a:sym typeface="Helvetica" charset="0"/>
              </a:rPr>
              <a:t> Admin Tools</a:t>
            </a:r>
            <a:endParaRPr lang="en-US" sz="900" b="1" dirty="0">
              <a:solidFill>
                <a:srgbClr val="264B59"/>
              </a:solidFill>
            </a:endParaRPr>
          </a:p>
        </p:txBody>
      </p:sp>
      <p:sp>
        <p:nvSpPr>
          <p:cNvPr id="70" name="TextBox 69"/>
          <p:cNvSpPr txBox="1"/>
          <p:nvPr/>
        </p:nvSpPr>
        <p:spPr>
          <a:xfrm>
            <a:off x="381000" y="3429000"/>
            <a:ext cx="2374963" cy="369332"/>
          </a:xfrm>
          <a:prstGeom prst="rect">
            <a:avLst/>
          </a:prstGeom>
          <a:noFill/>
        </p:spPr>
        <p:txBody>
          <a:bodyPr wrap="square" rtlCol="0">
            <a:spAutoFit/>
          </a:bodyPr>
          <a:lstStyle/>
          <a:p>
            <a:pPr algn="ctr"/>
            <a:r>
              <a:rPr lang="en-US" sz="900" dirty="0" smtClean="0">
                <a:solidFill>
                  <a:srgbClr val="264B59"/>
                </a:solidFill>
                <a:latin typeface="Helvetica" charset="0"/>
                <a:cs typeface="Helvetica" charset="0"/>
                <a:sym typeface="Helvetica" charset="0"/>
              </a:rPr>
              <a:t>Full Spectrum Of </a:t>
            </a:r>
            <a:br>
              <a:rPr lang="en-US" sz="900" dirty="0" smtClean="0">
                <a:solidFill>
                  <a:srgbClr val="264B59"/>
                </a:solidFill>
                <a:latin typeface="Helvetica" charset="0"/>
                <a:cs typeface="Helvetica" charset="0"/>
                <a:sym typeface="Helvetica" charset="0"/>
              </a:rPr>
            </a:br>
            <a:r>
              <a:rPr lang="en-US" sz="900" b="1" dirty="0" smtClean="0">
                <a:solidFill>
                  <a:srgbClr val="264B59"/>
                </a:solidFill>
                <a:latin typeface="Helvetica" charset="0"/>
                <a:cs typeface="Helvetica" charset="0"/>
                <a:sym typeface="Helvetica" charset="0"/>
              </a:rPr>
              <a:t>Development Tools</a:t>
            </a:r>
            <a:endParaRPr lang="en-US" sz="900" b="1" dirty="0">
              <a:solidFill>
                <a:srgbClr val="264B59"/>
              </a:solidFill>
            </a:endParaRPr>
          </a:p>
        </p:txBody>
      </p:sp>
      <p:sp>
        <p:nvSpPr>
          <p:cNvPr id="71" name="Rectangle 18"/>
          <p:cNvSpPr>
            <a:spLocks/>
          </p:cNvSpPr>
          <p:nvPr/>
        </p:nvSpPr>
        <p:spPr bwMode="auto">
          <a:xfrm>
            <a:off x="7239000" y="5780994"/>
            <a:ext cx="1206996" cy="391206"/>
          </a:xfrm>
          <a:prstGeom prst="rect">
            <a:avLst/>
          </a:prstGeom>
          <a:solidFill>
            <a:schemeClr val="accent1">
              <a:lumMod val="20000"/>
              <a:lumOff val="80000"/>
            </a:schemeClr>
          </a:solidFill>
          <a:ln>
            <a:noFill/>
          </a:ln>
          <a:effectLst/>
          <a:extLst/>
        </p:spPr>
        <p:txBody>
          <a:bodyPr lIns="8929" tIns="8929" rIns="8929" bIns="8929" anchor="ctr"/>
          <a:lstStyle/>
          <a:p>
            <a:pPr algn="ctr" defTabSz="642915">
              <a:lnSpc>
                <a:spcPct val="90000"/>
              </a:lnSpc>
            </a:pPr>
            <a:r>
              <a:rPr lang="en-US" sz="900" dirty="0" smtClean="0">
                <a:solidFill>
                  <a:schemeClr val="accent1">
                    <a:lumMod val="50000"/>
                  </a:schemeClr>
                </a:solidFill>
                <a:latin typeface="Helvetica Neue Light"/>
                <a:cs typeface="Helvetica Neue Light"/>
                <a:sym typeface="Helvetica" charset="0"/>
              </a:rPr>
              <a:t>System</a:t>
            </a:r>
          </a:p>
          <a:p>
            <a:pPr algn="ctr" defTabSz="642915">
              <a:lnSpc>
                <a:spcPct val="90000"/>
              </a:lnSpc>
            </a:pPr>
            <a:r>
              <a:rPr lang="en-US" sz="900" dirty="0" smtClean="0">
                <a:solidFill>
                  <a:schemeClr val="accent1">
                    <a:lumMod val="50000"/>
                  </a:schemeClr>
                </a:solidFill>
                <a:latin typeface="Helvetica Neue Light"/>
                <a:cs typeface="Helvetica Neue Light"/>
                <a:sym typeface="Helvetica" charset="0"/>
              </a:rPr>
              <a:t>Manager</a:t>
            </a:r>
            <a:endParaRPr lang="en-US" sz="900" dirty="0">
              <a:solidFill>
                <a:schemeClr val="accent1">
                  <a:lumMod val="50000"/>
                </a:schemeClr>
              </a:solidFill>
              <a:latin typeface="Helvetica Neue Light"/>
              <a:cs typeface="Helvetica Neue Light"/>
              <a:sym typeface="Helvetica" charset="0"/>
            </a:endParaRPr>
          </a:p>
        </p:txBody>
      </p:sp>
      <p:grpSp>
        <p:nvGrpSpPr>
          <p:cNvPr id="72" name="Group 71"/>
          <p:cNvGrpSpPr/>
          <p:nvPr/>
        </p:nvGrpSpPr>
        <p:grpSpPr>
          <a:xfrm rot="10800000">
            <a:off x="838200" y="3124200"/>
            <a:ext cx="3733800" cy="152400"/>
            <a:chOff x="838200" y="1752600"/>
            <a:chExt cx="3810000" cy="228600"/>
          </a:xfrm>
        </p:grpSpPr>
        <p:cxnSp>
          <p:nvCxnSpPr>
            <p:cNvPr id="73" name="Straight Connector 72"/>
            <p:cNvCxnSpPr/>
            <p:nvPr/>
          </p:nvCxnSpPr>
          <p:spPr bwMode="auto">
            <a:xfrm flipV="1">
              <a:off x="838200" y="1752600"/>
              <a:ext cx="0" cy="228600"/>
            </a:xfrm>
            <a:prstGeom prst="line">
              <a:avLst/>
            </a:prstGeom>
            <a:blipFill dpi="0" rotWithShape="0">
              <a:blip r:embed="rId19"/>
              <a:srcRect/>
              <a:tile tx="0" ty="0" sx="100000" sy="100000" flip="none" algn="tl"/>
            </a:blip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Straight Connector 73"/>
            <p:cNvCxnSpPr/>
            <p:nvPr/>
          </p:nvCxnSpPr>
          <p:spPr bwMode="auto">
            <a:xfrm>
              <a:off x="838200" y="1752600"/>
              <a:ext cx="3810000" cy="0"/>
            </a:xfrm>
            <a:prstGeom prst="line">
              <a:avLst/>
            </a:prstGeom>
            <a:blipFill dpi="0" rotWithShape="0">
              <a:blip r:embed="rId19"/>
              <a:srcRect/>
              <a:tile tx="0" ty="0" sx="100000" sy="100000" flip="none" algn="tl"/>
            </a:blip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5" name="Straight Connector 74"/>
            <p:cNvCxnSpPr/>
            <p:nvPr/>
          </p:nvCxnSpPr>
          <p:spPr bwMode="auto">
            <a:xfrm>
              <a:off x="4648200" y="1752600"/>
              <a:ext cx="0" cy="228600"/>
            </a:xfrm>
            <a:prstGeom prst="line">
              <a:avLst/>
            </a:prstGeom>
            <a:blipFill dpi="0" rotWithShape="0">
              <a:blip r:embed="rId19"/>
              <a:srcRect/>
              <a:tile tx="0" ty="0" sx="100000" sy="100000" flip="none" algn="tl"/>
            </a:blip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76" name="Group 75"/>
          <p:cNvGrpSpPr/>
          <p:nvPr/>
        </p:nvGrpSpPr>
        <p:grpSpPr>
          <a:xfrm rot="10800000">
            <a:off x="4724400" y="3124200"/>
            <a:ext cx="3733800" cy="152400"/>
            <a:chOff x="838200" y="1752600"/>
            <a:chExt cx="3810000" cy="228600"/>
          </a:xfrm>
        </p:grpSpPr>
        <p:cxnSp>
          <p:nvCxnSpPr>
            <p:cNvPr id="77" name="Straight Connector 76"/>
            <p:cNvCxnSpPr/>
            <p:nvPr/>
          </p:nvCxnSpPr>
          <p:spPr bwMode="auto">
            <a:xfrm flipV="1">
              <a:off x="838200" y="1752600"/>
              <a:ext cx="0" cy="228600"/>
            </a:xfrm>
            <a:prstGeom prst="line">
              <a:avLst/>
            </a:prstGeom>
            <a:blipFill dpi="0" rotWithShape="0">
              <a:blip r:embed="rId19"/>
              <a:srcRect/>
              <a:tile tx="0" ty="0" sx="100000" sy="100000" flip="none" algn="tl"/>
            </a:blip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8" name="Straight Connector 77"/>
            <p:cNvCxnSpPr/>
            <p:nvPr/>
          </p:nvCxnSpPr>
          <p:spPr bwMode="auto">
            <a:xfrm>
              <a:off x="838200" y="1752600"/>
              <a:ext cx="3810000" cy="0"/>
            </a:xfrm>
            <a:prstGeom prst="line">
              <a:avLst/>
            </a:prstGeom>
            <a:blipFill dpi="0" rotWithShape="0">
              <a:blip r:embed="rId19"/>
              <a:srcRect/>
              <a:tile tx="0" ty="0" sx="100000" sy="100000" flip="none" algn="tl"/>
            </a:blip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9" name="Straight Connector 78"/>
            <p:cNvCxnSpPr/>
            <p:nvPr/>
          </p:nvCxnSpPr>
          <p:spPr bwMode="auto">
            <a:xfrm>
              <a:off x="4648200" y="1752600"/>
              <a:ext cx="0" cy="228600"/>
            </a:xfrm>
            <a:prstGeom prst="line">
              <a:avLst/>
            </a:prstGeom>
            <a:blipFill dpi="0" rotWithShape="0">
              <a:blip r:embed="rId19"/>
              <a:srcRect/>
              <a:tile tx="0" ty="0" sx="100000" sy="100000" flip="none" algn="tl"/>
            </a:blip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cxnSp>
        <p:nvCxnSpPr>
          <p:cNvPr id="80" name="Straight Connector 79"/>
          <p:cNvCxnSpPr/>
          <p:nvPr/>
        </p:nvCxnSpPr>
        <p:spPr bwMode="auto">
          <a:xfrm rot="10800000">
            <a:off x="3657600" y="3276600"/>
            <a:ext cx="0" cy="152400"/>
          </a:xfrm>
          <a:prstGeom prst="line">
            <a:avLst/>
          </a:prstGeom>
          <a:blipFill dpi="0" rotWithShape="0">
            <a:blip r:embed="rId19"/>
            <a:srcRect/>
            <a:tile tx="0" ty="0" sx="100000" sy="100000" flip="none" algn="tl"/>
          </a:blip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Straight Connector 80"/>
          <p:cNvCxnSpPr/>
          <p:nvPr/>
        </p:nvCxnSpPr>
        <p:spPr bwMode="auto">
          <a:xfrm rot="10800000">
            <a:off x="5638800" y="3276600"/>
            <a:ext cx="0" cy="152400"/>
          </a:xfrm>
          <a:prstGeom prst="line">
            <a:avLst/>
          </a:prstGeom>
          <a:blipFill dpi="0" rotWithShape="0">
            <a:blip r:embed="rId19"/>
            <a:srcRect/>
            <a:tile tx="0" ty="0" sx="100000" sy="100000" flip="none" algn="tl"/>
          </a:blip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Slide Number Placeholder 1"/>
          <p:cNvSpPr>
            <a:spLocks noGrp="1"/>
          </p:cNvSpPr>
          <p:nvPr>
            <p:ph type="sldNum" sz="quarter" idx="4294967295"/>
          </p:nvPr>
        </p:nvSpPr>
        <p:spPr>
          <a:xfrm>
            <a:off x="8751888" y="6435725"/>
            <a:ext cx="206375" cy="193675"/>
          </a:xfrm>
          <a:prstGeom prst="rect">
            <a:avLst/>
          </a:prstGeom>
        </p:spPr>
        <p:txBody>
          <a:bodyPr/>
          <a:lstStyle>
            <a:lvl1pPr eaLnBrk="0" hangingPunct="0">
              <a:defRPr sz="2700">
                <a:solidFill>
                  <a:srgbClr val="343434"/>
                </a:solidFill>
                <a:latin typeface="Arial" charset="0"/>
                <a:ea typeface="ヒラギノ角ゴ ProN W3" charset="0"/>
                <a:cs typeface="ヒラギノ角ゴ ProN W3" charset="0"/>
                <a:sym typeface="Arial" charset="0"/>
              </a:defRPr>
            </a:lvl1pPr>
            <a:lvl2pPr marL="742950" indent="-285750" eaLnBrk="0" hangingPunct="0">
              <a:defRPr sz="2700">
                <a:solidFill>
                  <a:srgbClr val="343434"/>
                </a:solidFill>
                <a:latin typeface="Arial" charset="0"/>
                <a:ea typeface="ヒラギノ角ゴ ProN W3" charset="0"/>
                <a:cs typeface="ヒラギノ角ゴ ProN W3" charset="0"/>
                <a:sym typeface="Arial" charset="0"/>
              </a:defRPr>
            </a:lvl2pPr>
            <a:lvl3pPr marL="1143000" indent="-228600" eaLnBrk="0" hangingPunct="0">
              <a:defRPr sz="2700">
                <a:solidFill>
                  <a:srgbClr val="343434"/>
                </a:solidFill>
                <a:latin typeface="Arial" charset="0"/>
                <a:ea typeface="ヒラギノ角ゴ ProN W3" charset="0"/>
                <a:cs typeface="ヒラギノ角ゴ ProN W3" charset="0"/>
                <a:sym typeface="Arial" charset="0"/>
              </a:defRPr>
            </a:lvl3pPr>
            <a:lvl4pPr marL="1600200" indent="-228600" eaLnBrk="0" hangingPunct="0">
              <a:defRPr sz="2700">
                <a:solidFill>
                  <a:srgbClr val="343434"/>
                </a:solidFill>
                <a:latin typeface="Arial" charset="0"/>
                <a:ea typeface="ヒラギノ角ゴ ProN W3" charset="0"/>
                <a:cs typeface="ヒラギノ角ゴ ProN W3" charset="0"/>
                <a:sym typeface="Arial" charset="0"/>
              </a:defRPr>
            </a:lvl4pPr>
            <a:lvl5pPr marL="2057400" indent="-228600" eaLnBrk="0" hangingPunct="0">
              <a:defRPr sz="2700">
                <a:solidFill>
                  <a:srgbClr val="343434"/>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sz="2700">
                <a:solidFill>
                  <a:srgbClr val="343434"/>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sz="2700">
                <a:solidFill>
                  <a:srgbClr val="343434"/>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sz="2700">
                <a:solidFill>
                  <a:srgbClr val="343434"/>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sz="2700">
                <a:solidFill>
                  <a:srgbClr val="343434"/>
                </a:solidFill>
                <a:latin typeface="Arial" charset="0"/>
                <a:ea typeface="ヒラギノ角ゴ ProN W3" charset="0"/>
                <a:cs typeface="ヒラギノ角ゴ ProN W3" charset="0"/>
                <a:sym typeface="Arial" charset="0"/>
              </a:defRPr>
            </a:lvl9pPr>
          </a:lstStyle>
          <a:p>
            <a:pPr eaLnBrk="1" hangingPunct="1">
              <a:defRPr/>
            </a:pPr>
            <a:fld id="{5BB8DCA0-34DF-8644-B8A0-2C9A91212E4A}" type="slidenum">
              <a:rPr lang="en-US" sz="900" smtClean="0">
                <a:solidFill>
                  <a:schemeClr val="tx1"/>
                </a:solidFill>
                <a:ea typeface="MS PGothic" charset="0"/>
                <a:cs typeface="MS PGothic" charset="0"/>
              </a:rPr>
              <a:pPr eaLnBrk="1" hangingPunct="1">
                <a:defRPr/>
              </a:pPr>
              <a:t>11</a:t>
            </a:fld>
            <a:endParaRPr lang="en-US" sz="900" dirty="0" smtClean="0">
              <a:solidFill>
                <a:schemeClr val="tx1"/>
              </a:solidFill>
              <a:ea typeface="MS PGothic" charset="0"/>
              <a:cs typeface="MS PGothic" charset="0"/>
            </a:endParaRPr>
          </a:p>
        </p:txBody>
      </p:sp>
    </p:spTree>
    <p:extLst>
      <p:ext uri="{BB962C8B-B14F-4D97-AF65-F5344CB8AC3E}">
        <p14:creationId xmlns:p14="http://schemas.microsoft.com/office/powerpoint/2010/main" val="1469095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772732"/>
          </a:xfrm>
        </p:spPr>
        <p:txBody>
          <a:bodyPr/>
          <a:lstStyle/>
          <a:p>
            <a:r>
              <a:rPr lang="en-US" sz="2800" b="1" dirty="0"/>
              <a:t>Magic Quadrant for Business Intelligence and Analytics Platforms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1171107"/>
            <a:ext cx="8077200" cy="4390706"/>
          </a:xfrm>
        </p:spPr>
      </p:pic>
      <p:sp>
        <p:nvSpPr>
          <p:cNvPr id="3" name="Rectangle 2"/>
          <p:cNvSpPr/>
          <p:nvPr/>
        </p:nvSpPr>
        <p:spPr>
          <a:xfrm>
            <a:off x="5105400" y="5561813"/>
            <a:ext cx="3810000" cy="769441"/>
          </a:xfrm>
          <a:prstGeom prst="rect">
            <a:avLst/>
          </a:prstGeom>
        </p:spPr>
        <p:txBody>
          <a:bodyPr wrap="square">
            <a:spAutoFit/>
          </a:bodyPr>
          <a:lstStyle/>
          <a:p>
            <a:pPr lvl="0" eaLnBrk="0" hangingPunct="0">
              <a:spcBef>
                <a:spcPct val="30000"/>
              </a:spcBef>
            </a:pPr>
            <a:r>
              <a:rPr lang="en-US" sz="1000" dirty="0" smtClean="0">
                <a:solidFill>
                  <a:srgbClr val="000000"/>
                </a:solidFill>
                <a:latin typeface="Calibri" panose="020F0502020204030204" pitchFamily="34" charset="0"/>
              </a:rPr>
              <a:t>Source: </a:t>
            </a:r>
            <a:r>
              <a:rPr lang="en-US" sz="1000" dirty="0" err="1" smtClean="0">
                <a:solidFill>
                  <a:srgbClr val="000000"/>
                </a:solidFill>
                <a:latin typeface="Calibri" panose="020F0502020204030204" pitchFamily="34" charset="0"/>
              </a:rPr>
              <a:t>Sallam</a:t>
            </a:r>
            <a:r>
              <a:rPr lang="en-US" sz="1000" dirty="0">
                <a:solidFill>
                  <a:srgbClr val="000000"/>
                </a:solidFill>
                <a:latin typeface="Calibri" panose="020F0502020204030204" pitchFamily="34" charset="0"/>
              </a:rPr>
              <a:t>, R. L., </a:t>
            </a:r>
            <a:r>
              <a:rPr lang="en-US" sz="1000" dirty="0" err="1">
                <a:solidFill>
                  <a:srgbClr val="000000"/>
                </a:solidFill>
                <a:latin typeface="Calibri" panose="020F0502020204030204" pitchFamily="34" charset="0"/>
              </a:rPr>
              <a:t>Hostmann</a:t>
            </a:r>
            <a:r>
              <a:rPr lang="en-US" sz="1000" dirty="0">
                <a:solidFill>
                  <a:srgbClr val="000000"/>
                </a:solidFill>
                <a:latin typeface="Calibri" panose="020F0502020204030204" pitchFamily="34" charset="0"/>
              </a:rPr>
              <a:t>, B, Schlegel, K.,  </a:t>
            </a:r>
            <a:r>
              <a:rPr lang="en-US" sz="1000" dirty="0" err="1">
                <a:solidFill>
                  <a:srgbClr val="000000"/>
                </a:solidFill>
                <a:latin typeface="Calibri" panose="020F0502020204030204" pitchFamily="34" charset="0"/>
              </a:rPr>
              <a:t>Tapadinhas</a:t>
            </a:r>
            <a:r>
              <a:rPr lang="en-US" sz="1000" dirty="0">
                <a:solidFill>
                  <a:srgbClr val="000000"/>
                </a:solidFill>
                <a:latin typeface="Calibri" panose="020F0502020204030204" pitchFamily="34" charset="0"/>
              </a:rPr>
              <a:t>, J.,  </a:t>
            </a:r>
            <a:r>
              <a:rPr lang="en-US" sz="1000" dirty="0" err="1">
                <a:solidFill>
                  <a:srgbClr val="000000"/>
                </a:solidFill>
                <a:latin typeface="Calibri" panose="020F0502020204030204" pitchFamily="34" charset="0"/>
              </a:rPr>
              <a:t>Parenteau</a:t>
            </a:r>
            <a:r>
              <a:rPr lang="en-US" sz="1000" dirty="0">
                <a:solidFill>
                  <a:srgbClr val="000000"/>
                </a:solidFill>
                <a:latin typeface="Calibri" panose="020F0502020204030204" pitchFamily="34" charset="0"/>
              </a:rPr>
              <a:t>, J.,  Thomas W. </a:t>
            </a:r>
            <a:r>
              <a:rPr lang="en-US" sz="1000" dirty="0" err="1">
                <a:solidFill>
                  <a:srgbClr val="000000"/>
                </a:solidFill>
                <a:latin typeface="Calibri" panose="020F0502020204030204" pitchFamily="34" charset="0"/>
              </a:rPr>
              <a:t>Oestreich</a:t>
            </a:r>
            <a:r>
              <a:rPr lang="en-US" sz="1000" dirty="0">
                <a:solidFill>
                  <a:srgbClr val="000000"/>
                </a:solidFill>
                <a:latin typeface="Calibri" panose="020F0502020204030204" pitchFamily="34" charset="0"/>
              </a:rPr>
              <a:t>, T. W. </a:t>
            </a:r>
            <a:r>
              <a:rPr lang="en-US" sz="1000" u="sng" dirty="0">
                <a:solidFill>
                  <a:srgbClr val="000000"/>
                </a:solidFill>
                <a:latin typeface="Calibri" panose="020F0502020204030204" pitchFamily="34" charset="0"/>
                <a:hlinkClick r:id="rId4"/>
              </a:rPr>
              <a:t>Magic Quadrant for Business Intelligence Platforms</a:t>
            </a:r>
            <a:r>
              <a:rPr lang="en-US" sz="1000" dirty="0">
                <a:solidFill>
                  <a:srgbClr val="000000"/>
                </a:solidFill>
                <a:latin typeface="Calibri" panose="020F0502020204030204" pitchFamily="34" charset="0"/>
                <a:hlinkClick r:id="rId4"/>
              </a:rPr>
              <a:t> (Links to an </a:t>
            </a:r>
            <a:r>
              <a:rPr lang="en-US" sz="1200" dirty="0">
                <a:solidFill>
                  <a:srgbClr val="000000"/>
                </a:solidFill>
                <a:latin typeface="Calibri" panose="020F0502020204030204" pitchFamily="34" charset="0"/>
                <a:hlinkClick r:id="rId4"/>
              </a:rPr>
              <a:t>external site.)</a:t>
            </a:r>
            <a:r>
              <a:rPr lang="en-US" sz="1200" dirty="0">
                <a:solidFill>
                  <a:srgbClr val="000000"/>
                </a:solidFill>
                <a:latin typeface="Calibri" panose="020F0502020204030204" pitchFamily="34" charset="0"/>
              </a:rPr>
              <a:t> </a:t>
            </a:r>
            <a:r>
              <a:rPr lang="en-US" sz="1200" dirty="0" smtClean="0">
                <a:solidFill>
                  <a:srgbClr val="000000"/>
                </a:solidFill>
                <a:latin typeface="Calibri" panose="020F0502020204030204" pitchFamily="34" charset="0"/>
              </a:rPr>
              <a:t>Gartner.com, February 23, 2015 </a:t>
            </a:r>
            <a:endParaRPr lang="en-US" sz="12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8639507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34" y="1326044"/>
            <a:ext cx="4824109" cy="349531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4" name="Title 1"/>
          <p:cNvSpPr>
            <a:spLocks noGrp="1"/>
          </p:cNvSpPr>
          <p:nvPr>
            <p:ph type="title"/>
          </p:nvPr>
        </p:nvSpPr>
        <p:spPr/>
        <p:txBody>
          <a:bodyPr/>
          <a:lstStyle/>
          <a:p>
            <a:r>
              <a:rPr lang="en-US" u="sng" dirty="0" smtClean="0"/>
              <a:t>Hands-on Activity #2</a:t>
            </a:r>
            <a:br>
              <a:rPr lang="en-US" u="sng" dirty="0" smtClean="0"/>
            </a:br>
            <a:r>
              <a:rPr lang="en-US" sz="2400" dirty="0" smtClean="0"/>
              <a:t>Seamless Navigation Across All 7 BI Styles</a:t>
            </a:r>
          </a:p>
        </p:txBody>
      </p:sp>
      <p:sp>
        <p:nvSpPr>
          <p:cNvPr id="6" name="TextBox 6"/>
          <p:cNvSpPr txBox="1">
            <a:spLocks noChangeArrowheads="1"/>
          </p:cNvSpPr>
          <p:nvPr/>
        </p:nvSpPr>
        <p:spPr bwMode="auto">
          <a:xfrm>
            <a:off x="5766238" y="1607658"/>
            <a:ext cx="3211507" cy="1631216"/>
          </a:xfrm>
          <a:prstGeom prst="rect">
            <a:avLst/>
          </a:prstGeom>
          <a:noFill/>
          <a:ln w="9525">
            <a:noFill/>
            <a:miter lim="800000"/>
            <a:headEnd/>
            <a:tailEnd/>
          </a:ln>
        </p:spPr>
        <p:txBody>
          <a:bodyPr wrap="square">
            <a:spAutoFit/>
          </a:bodyPr>
          <a:lstStyle/>
          <a:p>
            <a:pPr marL="342900" indent="-342900" algn="l">
              <a:buFont typeface="Arial" panose="020B0604020202020204" pitchFamily="34" charset="0"/>
              <a:buChar char="•"/>
            </a:pPr>
            <a:r>
              <a:rPr lang="en-US" sz="2000" b="1" dirty="0" smtClean="0">
                <a:solidFill>
                  <a:srgbClr val="000000"/>
                </a:solidFill>
                <a:latin typeface="Calibri" pitchFamily="34" charset="0"/>
              </a:rPr>
              <a:t>Dashboards</a:t>
            </a:r>
          </a:p>
          <a:p>
            <a:pPr marL="342900" indent="-342900" algn="l">
              <a:buFont typeface="Arial" panose="020B0604020202020204" pitchFamily="34" charset="0"/>
              <a:buChar char="•"/>
            </a:pPr>
            <a:r>
              <a:rPr lang="en-US" sz="2000" b="1" dirty="0">
                <a:solidFill>
                  <a:srgbClr val="000000"/>
                </a:solidFill>
                <a:latin typeface="Calibri" pitchFamily="34" charset="0"/>
              </a:rPr>
              <a:t>A</a:t>
            </a:r>
            <a:r>
              <a:rPr lang="en-US" sz="2000" b="1" dirty="0" smtClean="0">
                <a:solidFill>
                  <a:srgbClr val="000000"/>
                </a:solidFill>
                <a:latin typeface="Calibri" pitchFamily="34" charset="0"/>
              </a:rPr>
              <a:t>dvanced Visualizations</a:t>
            </a:r>
          </a:p>
          <a:p>
            <a:pPr marL="342900" indent="-342900" algn="l">
              <a:buFont typeface="Arial" panose="020B0604020202020204" pitchFamily="34" charset="0"/>
              <a:buChar char="•"/>
            </a:pPr>
            <a:r>
              <a:rPr lang="en-US" sz="2000" b="1" dirty="0">
                <a:solidFill>
                  <a:srgbClr val="000000"/>
                </a:solidFill>
                <a:latin typeface="Calibri" pitchFamily="34" charset="0"/>
              </a:rPr>
              <a:t>E</a:t>
            </a:r>
            <a:r>
              <a:rPr lang="en-US" sz="2000" b="1" dirty="0" smtClean="0">
                <a:solidFill>
                  <a:srgbClr val="000000"/>
                </a:solidFill>
                <a:latin typeface="Calibri" pitchFamily="34" charset="0"/>
              </a:rPr>
              <a:t>nterprise Reports</a:t>
            </a:r>
          </a:p>
          <a:p>
            <a:pPr marL="342900" indent="-342900" algn="l">
              <a:buFont typeface="Arial" panose="020B0604020202020204" pitchFamily="34" charset="0"/>
              <a:buChar char="•"/>
            </a:pPr>
            <a:r>
              <a:rPr lang="en-US" sz="2000" b="1" dirty="0">
                <a:solidFill>
                  <a:srgbClr val="000000"/>
                </a:solidFill>
                <a:latin typeface="Calibri" pitchFamily="34" charset="0"/>
              </a:rPr>
              <a:t>O</a:t>
            </a:r>
            <a:r>
              <a:rPr lang="en-US" sz="2000" b="1" dirty="0" smtClean="0">
                <a:solidFill>
                  <a:srgbClr val="000000"/>
                </a:solidFill>
                <a:latin typeface="Calibri" pitchFamily="34" charset="0"/>
              </a:rPr>
              <a:t>LAP </a:t>
            </a:r>
            <a:r>
              <a:rPr lang="en-US" sz="2000" b="1" dirty="0">
                <a:solidFill>
                  <a:srgbClr val="000000"/>
                </a:solidFill>
                <a:latin typeface="Calibri" pitchFamily="34" charset="0"/>
              </a:rPr>
              <a:t>Grid </a:t>
            </a:r>
            <a:r>
              <a:rPr lang="en-US" sz="2000" b="1" dirty="0" smtClean="0">
                <a:solidFill>
                  <a:srgbClr val="000000"/>
                </a:solidFill>
                <a:latin typeface="Calibri" pitchFamily="34" charset="0"/>
              </a:rPr>
              <a:t>Reports</a:t>
            </a:r>
          </a:p>
          <a:p>
            <a:pPr marL="342900" indent="-342900" algn="l">
              <a:buFont typeface="Arial" panose="020B0604020202020204" pitchFamily="34" charset="0"/>
              <a:buChar char="•"/>
            </a:pPr>
            <a:r>
              <a:rPr lang="en-US" sz="2000" b="1" dirty="0">
                <a:solidFill>
                  <a:srgbClr val="000000"/>
                </a:solidFill>
                <a:latin typeface="Calibri" pitchFamily="34" charset="0"/>
              </a:rPr>
              <a:t>C</a:t>
            </a:r>
            <a:r>
              <a:rPr lang="en-US" sz="2000" b="1" dirty="0" smtClean="0">
                <a:solidFill>
                  <a:srgbClr val="000000"/>
                </a:solidFill>
                <a:latin typeface="Calibri" pitchFamily="34" charset="0"/>
              </a:rPr>
              <a:t>ustom Analytics</a:t>
            </a:r>
            <a:endParaRPr lang="en-US" sz="2000" b="1" dirty="0">
              <a:solidFill>
                <a:srgbClr val="000000"/>
              </a:solidFill>
              <a:latin typeface="Calibri" pitchFamily="34"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9931" y="3030051"/>
            <a:ext cx="2716307" cy="3200999"/>
          </a:xfrm>
          <a:prstGeom prst="rect">
            <a:avLst/>
          </a:prstGeom>
          <a:noFill/>
          <a:ln>
            <a:noFill/>
          </a:ln>
          <a:effectLst>
            <a:outerShdw blurRad="50800" dist="38100" dir="2700000" algn="tl" rotWithShape="0">
              <a:prstClr val="black">
                <a:alpha val="40000"/>
              </a:prstClr>
            </a:outerShdw>
          </a:effectLst>
        </p:spPr>
      </p:pic>
      <p:pic>
        <p:nvPicPr>
          <p:cNvPr id="9" name="Picture 8"/>
          <p:cNvPicPr/>
          <p:nvPr/>
        </p:nvPicPr>
        <p:blipFill>
          <a:blip r:embed="rId5">
            <a:extLst>
              <a:ext uri="{28A0092B-C50C-407E-A947-70E740481C1C}">
                <a14:useLocalDpi xmlns:a14="http://schemas.microsoft.com/office/drawing/2010/main" val="0"/>
              </a:ext>
            </a:extLst>
          </a:blip>
          <a:srcRect/>
          <a:stretch>
            <a:fillRect/>
          </a:stretch>
        </p:blipFill>
        <p:spPr bwMode="auto">
          <a:xfrm>
            <a:off x="5466697" y="4583623"/>
            <a:ext cx="2971800" cy="1773555"/>
          </a:xfrm>
          <a:prstGeom prst="rect">
            <a:avLst/>
          </a:prstGeom>
          <a:noFill/>
          <a:ln>
            <a:noFill/>
          </a:ln>
          <a:effectLst>
            <a:outerShdw blurRad="50800" dist="38100" dir="2700000" algn="tl" rotWithShape="0">
              <a:prstClr val="black">
                <a:alpha val="40000"/>
              </a:prstClr>
            </a:outerShdw>
          </a:effectLst>
          <a:extLst/>
        </p:spPr>
      </p:pic>
    </p:spTree>
    <p:extLst>
      <p:ext uri="{BB962C8B-B14F-4D97-AF65-F5344CB8AC3E}">
        <p14:creationId xmlns:p14="http://schemas.microsoft.com/office/powerpoint/2010/main" val="87681668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BI Platform Capabilities</a:t>
            </a:r>
            <a:endParaRPr lang="en-US" dirty="0"/>
          </a:p>
        </p:txBody>
      </p:sp>
      <p:sp>
        <p:nvSpPr>
          <p:cNvPr id="5" name="Content Placeholder 4"/>
          <p:cNvSpPr>
            <a:spLocks noGrp="1"/>
          </p:cNvSpPr>
          <p:nvPr>
            <p:ph idx="1"/>
          </p:nvPr>
        </p:nvSpPr>
        <p:spPr>
          <a:xfrm>
            <a:off x="103031" y="1146175"/>
            <a:ext cx="8590119" cy="5176838"/>
          </a:xfrm>
        </p:spPr>
        <p:txBody>
          <a:bodyPr/>
          <a:lstStyle/>
          <a:p>
            <a:r>
              <a:rPr lang="en-US" dirty="0" smtClean="0"/>
              <a:t>Learning objectives</a:t>
            </a:r>
          </a:p>
          <a:p>
            <a:pPr lvl="1"/>
            <a:r>
              <a:rPr lang="en-US" dirty="0"/>
              <a:t>I</a:t>
            </a:r>
            <a:r>
              <a:rPr lang="en-US" dirty="0" smtClean="0"/>
              <a:t>dentify the main components of  BI platforms capabilities</a:t>
            </a:r>
          </a:p>
          <a:p>
            <a:pPr lvl="1"/>
            <a:r>
              <a:rPr lang="en-US" dirty="0"/>
              <a:t>U</a:t>
            </a:r>
            <a:r>
              <a:rPr lang="en-US" dirty="0" smtClean="0"/>
              <a:t>nderstand the competitive landscape of </a:t>
            </a:r>
            <a:r>
              <a:rPr lang="en-US" dirty="0"/>
              <a:t>BI </a:t>
            </a:r>
            <a:r>
              <a:rPr lang="en-US" dirty="0" smtClean="0"/>
              <a:t>Platforms</a:t>
            </a:r>
          </a:p>
        </p:txBody>
      </p:sp>
    </p:spTree>
    <p:extLst>
      <p:ext uri="{BB962C8B-B14F-4D97-AF65-F5344CB8AC3E}">
        <p14:creationId xmlns:p14="http://schemas.microsoft.com/office/powerpoint/2010/main" val="3453004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75" name="Freeform 51"/>
          <p:cNvSpPr>
            <a:spLocks/>
          </p:cNvSpPr>
          <p:nvPr/>
        </p:nvSpPr>
        <p:spPr bwMode="auto">
          <a:xfrm>
            <a:off x="5711133" y="1249332"/>
            <a:ext cx="777802" cy="5151467"/>
          </a:xfrm>
          <a:custGeom>
            <a:avLst/>
            <a:gdLst>
              <a:gd name="connsiteX0" fmla="*/ 265 w 10000"/>
              <a:gd name="connsiteY0" fmla="*/ 6470 h 10000"/>
              <a:gd name="connsiteX1" fmla="*/ 0 w 10000"/>
              <a:gd name="connsiteY1" fmla="*/ 1874 h 10000"/>
              <a:gd name="connsiteX2" fmla="*/ 10000 w 10000"/>
              <a:gd name="connsiteY2" fmla="*/ 0 h 10000"/>
              <a:gd name="connsiteX3" fmla="*/ 10000 w 10000"/>
              <a:gd name="connsiteY3" fmla="*/ 10000 h 10000"/>
              <a:gd name="connsiteX4" fmla="*/ 0 w 10000"/>
              <a:gd name="connsiteY4" fmla="*/ 3379 h 10000"/>
              <a:gd name="connsiteX5" fmla="*/ 265 w 10000"/>
              <a:gd name="connsiteY5" fmla="*/ 6470 h 10000"/>
              <a:gd name="connsiteX0" fmla="*/ 265 w 10000"/>
              <a:gd name="connsiteY0" fmla="*/ 6470 h 10000"/>
              <a:gd name="connsiteX1" fmla="*/ 0 w 10000"/>
              <a:gd name="connsiteY1" fmla="*/ 2628 h 10000"/>
              <a:gd name="connsiteX2" fmla="*/ 10000 w 10000"/>
              <a:gd name="connsiteY2" fmla="*/ 0 h 10000"/>
              <a:gd name="connsiteX3" fmla="*/ 10000 w 10000"/>
              <a:gd name="connsiteY3" fmla="*/ 10000 h 10000"/>
              <a:gd name="connsiteX4" fmla="*/ 0 w 10000"/>
              <a:gd name="connsiteY4" fmla="*/ 3379 h 10000"/>
              <a:gd name="connsiteX5" fmla="*/ 265 w 10000"/>
              <a:gd name="connsiteY5" fmla="*/ 6470 h 10000"/>
              <a:gd name="connsiteX0" fmla="*/ 409 w 10144"/>
              <a:gd name="connsiteY0" fmla="*/ 6470 h 10000"/>
              <a:gd name="connsiteX1" fmla="*/ 144 w 10144"/>
              <a:gd name="connsiteY1" fmla="*/ 2628 h 10000"/>
              <a:gd name="connsiteX2" fmla="*/ 10144 w 10144"/>
              <a:gd name="connsiteY2" fmla="*/ 0 h 10000"/>
              <a:gd name="connsiteX3" fmla="*/ 10144 w 10144"/>
              <a:gd name="connsiteY3" fmla="*/ 10000 h 10000"/>
              <a:gd name="connsiteX4" fmla="*/ 0 w 10144"/>
              <a:gd name="connsiteY4" fmla="*/ 3253 h 10000"/>
              <a:gd name="connsiteX5" fmla="*/ 409 w 10144"/>
              <a:gd name="connsiteY5" fmla="*/ 647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44" h="10000">
                <a:moveTo>
                  <a:pt x="409" y="6470"/>
                </a:moveTo>
                <a:cubicBezTo>
                  <a:pt x="321" y="4938"/>
                  <a:pt x="232" y="4160"/>
                  <a:pt x="144" y="2628"/>
                </a:cubicBezTo>
                <a:lnTo>
                  <a:pt x="10144" y="0"/>
                </a:lnTo>
                <a:lnTo>
                  <a:pt x="10144" y="10000"/>
                </a:lnTo>
                <a:lnTo>
                  <a:pt x="0" y="3253"/>
                </a:lnTo>
                <a:cubicBezTo>
                  <a:pt x="88" y="4283"/>
                  <a:pt x="321" y="5440"/>
                  <a:pt x="409" y="6470"/>
                </a:cubicBezTo>
                <a:close/>
              </a:path>
            </a:pathLst>
          </a:custGeom>
          <a:gradFill rotWithShape="1">
            <a:gsLst>
              <a:gs pos="0">
                <a:srgbClr val="153F5C">
                  <a:gamma/>
                  <a:tint val="23922"/>
                  <a:invGamma/>
                  <a:alpha val="60001"/>
                </a:srgbClr>
              </a:gs>
              <a:gs pos="100000">
                <a:srgbClr val="153F5C"/>
              </a:gs>
            </a:gsLst>
            <a:lin ang="0" scaled="1"/>
          </a:gradFill>
          <a:ln w="19050" cap="flat" cmpd="sng">
            <a:noFill/>
            <a:prstDash val="solid"/>
            <a:round/>
            <a:headEnd type="none" w="med" len="med"/>
            <a:tailEnd type="none" w="med" len="sm"/>
          </a:ln>
          <a:effectLst/>
        </p:spPr>
        <p:txBody>
          <a:bodyPr lIns="45720" rIns="45720" anchor="ctr"/>
          <a:lstStyle/>
          <a:p>
            <a:endParaRPr lang="en-US"/>
          </a:p>
        </p:txBody>
      </p:sp>
      <p:sp>
        <p:nvSpPr>
          <p:cNvPr id="52226" name="Arc 2"/>
          <p:cNvSpPr>
            <a:spLocks/>
          </p:cNvSpPr>
          <p:nvPr/>
        </p:nvSpPr>
        <p:spPr bwMode="auto">
          <a:xfrm flipH="1">
            <a:off x="301625" y="990600"/>
            <a:ext cx="5294944" cy="2895600"/>
          </a:xfrm>
          <a:custGeom>
            <a:avLst/>
            <a:gdLst>
              <a:gd name="G0" fmla="+- 12409 0 0"/>
              <a:gd name="G1" fmla="+- 21600 0 0"/>
              <a:gd name="G2" fmla="+- 21600 0 0"/>
              <a:gd name="T0" fmla="*/ 0 w 23919"/>
              <a:gd name="T1" fmla="*/ 3920 h 21600"/>
              <a:gd name="T2" fmla="*/ 23919 w 23919"/>
              <a:gd name="T3" fmla="*/ 3322 h 21600"/>
              <a:gd name="T4" fmla="*/ 12409 w 23919"/>
              <a:gd name="T5" fmla="*/ 21600 h 21600"/>
            </a:gdLst>
            <a:ahLst/>
            <a:cxnLst>
              <a:cxn ang="0">
                <a:pos x="T0" y="T1"/>
              </a:cxn>
              <a:cxn ang="0">
                <a:pos x="T2" y="T3"/>
              </a:cxn>
              <a:cxn ang="0">
                <a:pos x="T4" y="T5"/>
              </a:cxn>
            </a:cxnLst>
            <a:rect l="0" t="0" r="r" b="b"/>
            <a:pathLst>
              <a:path w="23919" h="21600" fill="none" extrusionOk="0">
                <a:moveTo>
                  <a:pt x="0" y="3920"/>
                </a:moveTo>
                <a:cubicBezTo>
                  <a:pt x="3635" y="1368"/>
                  <a:pt x="7968" y="-1"/>
                  <a:pt x="12409" y="0"/>
                </a:cubicBezTo>
                <a:cubicBezTo>
                  <a:pt x="16482" y="0"/>
                  <a:pt x="20472" y="1151"/>
                  <a:pt x="23918" y="3322"/>
                </a:cubicBezTo>
              </a:path>
              <a:path w="23919" h="21600" stroke="0" extrusionOk="0">
                <a:moveTo>
                  <a:pt x="0" y="3920"/>
                </a:moveTo>
                <a:cubicBezTo>
                  <a:pt x="3635" y="1368"/>
                  <a:pt x="7968" y="-1"/>
                  <a:pt x="12409" y="0"/>
                </a:cubicBezTo>
                <a:cubicBezTo>
                  <a:pt x="16482" y="0"/>
                  <a:pt x="20472" y="1151"/>
                  <a:pt x="23918" y="3322"/>
                </a:cubicBezTo>
                <a:lnTo>
                  <a:pt x="12409" y="21600"/>
                </a:lnTo>
                <a:close/>
              </a:path>
            </a:pathLst>
          </a:custGeom>
          <a:gradFill rotWithShape="1">
            <a:gsLst>
              <a:gs pos="0">
                <a:srgbClr val="C0C0C0">
                  <a:gamma/>
                  <a:tint val="0"/>
                  <a:invGamma/>
                </a:srgbClr>
              </a:gs>
              <a:gs pos="50000">
                <a:srgbClr val="C0C0C0"/>
              </a:gs>
              <a:gs pos="100000">
                <a:srgbClr val="C0C0C0">
                  <a:gamma/>
                  <a:tint val="0"/>
                  <a:invGamma/>
                </a:srgbClr>
              </a:gs>
            </a:gsLst>
            <a:lin ang="5400000" scaled="1"/>
          </a:gradFill>
          <a:ln w="9525">
            <a:noFill/>
            <a:round/>
            <a:headEnd/>
            <a:tailEnd/>
          </a:ln>
          <a:effectLst/>
        </p:spPr>
        <p:txBody>
          <a:bodyPr wrap="square" lIns="45720" rIns="45720" anchor="ctr">
            <a:spAutoFit/>
          </a:bodyPr>
          <a:lstStyle/>
          <a:p>
            <a:endParaRPr lang="en-US"/>
          </a:p>
        </p:txBody>
      </p:sp>
      <p:sp>
        <p:nvSpPr>
          <p:cNvPr id="52227" name="Rectangle 3"/>
          <p:cNvSpPr>
            <a:spLocks noGrp="1" noChangeArrowheads="1"/>
          </p:cNvSpPr>
          <p:nvPr>
            <p:ph type="title"/>
          </p:nvPr>
        </p:nvSpPr>
        <p:spPr>
          <a:xfrm>
            <a:off x="242475" y="228518"/>
            <a:ext cx="8382000" cy="685800"/>
          </a:xfrm>
        </p:spPr>
        <p:txBody>
          <a:bodyPr/>
          <a:lstStyle/>
          <a:p>
            <a:r>
              <a:rPr lang="en-US" dirty="0" smtClean="0"/>
              <a:t>BI Platform is the Key Component of </a:t>
            </a:r>
            <a:br>
              <a:rPr lang="en-US" dirty="0" smtClean="0"/>
            </a:br>
            <a:r>
              <a:rPr lang="en-US" dirty="0" smtClean="0"/>
              <a:t>Business Analytic Applications </a:t>
            </a:r>
            <a:endParaRPr lang="en-US" dirty="0"/>
          </a:p>
        </p:txBody>
      </p:sp>
      <p:sp>
        <p:nvSpPr>
          <p:cNvPr id="52228" name="Text Box 4"/>
          <p:cNvSpPr txBox="1">
            <a:spLocks noChangeArrowheads="1"/>
          </p:cNvSpPr>
          <p:nvPr/>
        </p:nvSpPr>
        <p:spPr bwMode="auto">
          <a:xfrm>
            <a:off x="149806" y="2970941"/>
            <a:ext cx="5552548" cy="1449775"/>
          </a:xfrm>
          <a:prstGeom prst="rect">
            <a:avLst/>
          </a:prstGeom>
          <a:solidFill>
            <a:srgbClr val="153F5C"/>
          </a:solidFill>
          <a:ln w="9525">
            <a:solidFill>
              <a:srgbClr val="336699"/>
            </a:solidFill>
            <a:miter lim="800000"/>
            <a:headEnd/>
            <a:tailEnd/>
          </a:ln>
          <a:effectLst/>
        </p:spPr>
        <p:txBody>
          <a:bodyPr bIns="91440" anchor="b"/>
          <a:lstStyle/>
          <a:p>
            <a:pPr algn="ctr"/>
            <a:r>
              <a:rPr lang="en-US" dirty="0" smtClean="0">
                <a:solidFill>
                  <a:schemeClr val="bg1"/>
                </a:solidFill>
                <a:latin typeface="Calibri" pitchFamily="34" charset="0"/>
              </a:rPr>
              <a:t>Business </a:t>
            </a:r>
            <a:r>
              <a:rPr lang="en-US" dirty="0">
                <a:solidFill>
                  <a:schemeClr val="bg1"/>
                </a:solidFill>
                <a:latin typeface="Calibri" pitchFamily="34" charset="0"/>
              </a:rPr>
              <a:t>Intelligence Platform</a:t>
            </a:r>
          </a:p>
        </p:txBody>
      </p:sp>
      <p:sp>
        <p:nvSpPr>
          <p:cNvPr id="52230" name="Rectangle 6"/>
          <p:cNvSpPr>
            <a:spLocks noChangeArrowheads="1"/>
          </p:cNvSpPr>
          <p:nvPr/>
        </p:nvSpPr>
        <p:spPr bwMode="auto">
          <a:xfrm>
            <a:off x="2483151" y="3046401"/>
            <a:ext cx="786384" cy="943612"/>
          </a:xfrm>
          <a:prstGeom prst="rect">
            <a:avLst/>
          </a:prstGeom>
          <a:solidFill>
            <a:srgbClr val="EAEAEA"/>
          </a:solidFill>
          <a:ln w="9525" algn="ctr">
            <a:noFill/>
            <a:miter lim="800000"/>
            <a:headEnd/>
            <a:tailEnd/>
          </a:ln>
          <a:effectLst/>
        </p:spPr>
        <p:txBody>
          <a:bodyPr lIns="0" rIns="0" anchor="ctr"/>
          <a:lstStyle/>
          <a:p>
            <a:pPr algn="ctr"/>
            <a:r>
              <a:rPr lang="en-US" sz="1200" dirty="0" smtClean="0">
                <a:latin typeface="Calibri" pitchFamily="34" charset="0"/>
              </a:rPr>
              <a:t>Dashboards &amp; Scorecards</a:t>
            </a:r>
            <a:endParaRPr lang="en-US" sz="1200" dirty="0">
              <a:latin typeface="Calibri" pitchFamily="34" charset="0"/>
            </a:endParaRPr>
          </a:p>
        </p:txBody>
      </p:sp>
      <p:sp>
        <p:nvSpPr>
          <p:cNvPr id="52232" name="Rectangle 8"/>
          <p:cNvSpPr>
            <a:spLocks noChangeArrowheads="1"/>
          </p:cNvSpPr>
          <p:nvPr/>
        </p:nvSpPr>
        <p:spPr bwMode="auto">
          <a:xfrm>
            <a:off x="242475" y="3046401"/>
            <a:ext cx="731520" cy="943613"/>
          </a:xfrm>
          <a:prstGeom prst="rect">
            <a:avLst/>
          </a:prstGeom>
          <a:solidFill>
            <a:srgbClr val="EAEAEA"/>
          </a:solidFill>
          <a:ln w="9525" algn="ctr">
            <a:noFill/>
            <a:miter lim="800000"/>
            <a:headEnd/>
            <a:tailEnd/>
          </a:ln>
          <a:effectLst/>
        </p:spPr>
        <p:txBody>
          <a:bodyPr lIns="0" rIns="0" anchor="ctr"/>
          <a:lstStyle/>
          <a:p>
            <a:pPr algn="ctr"/>
            <a:r>
              <a:rPr lang="en-US" sz="1200" dirty="0" smtClean="0">
                <a:latin typeface="Calibri" pitchFamily="34" charset="0"/>
              </a:rPr>
              <a:t>Data Mining &amp; Predictive Analysis</a:t>
            </a:r>
            <a:endParaRPr lang="en-US" sz="1200" dirty="0">
              <a:latin typeface="Calibri" pitchFamily="34" charset="0"/>
            </a:endParaRPr>
          </a:p>
        </p:txBody>
      </p:sp>
      <p:sp>
        <p:nvSpPr>
          <p:cNvPr id="52233" name="Rectangle 9"/>
          <p:cNvSpPr>
            <a:spLocks noChangeArrowheads="1"/>
          </p:cNvSpPr>
          <p:nvPr/>
        </p:nvSpPr>
        <p:spPr bwMode="auto">
          <a:xfrm>
            <a:off x="4924995" y="3046401"/>
            <a:ext cx="713232" cy="943614"/>
          </a:xfrm>
          <a:prstGeom prst="rect">
            <a:avLst/>
          </a:prstGeom>
          <a:solidFill>
            <a:srgbClr val="EAEAEA"/>
          </a:solidFill>
          <a:ln w="9525" algn="ctr">
            <a:noFill/>
            <a:miter lim="800000"/>
            <a:headEnd/>
            <a:tailEnd/>
          </a:ln>
          <a:effectLst/>
        </p:spPr>
        <p:txBody>
          <a:bodyPr lIns="0" rIns="0" anchor="ctr"/>
          <a:lstStyle/>
          <a:p>
            <a:pPr algn="ctr"/>
            <a:r>
              <a:rPr lang="en-US" sz="1200" dirty="0" smtClean="0">
                <a:latin typeface="Calibri" pitchFamily="34" charset="0"/>
              </a:rPr>
              <a:t>Mobile Apps &amp; Alerting</a:t>
            </a:r>
            <a:endParaRPr lang="en-US" sz="1200" dirty="0">
              <a:latin typeface="Calibri" pitchFamily="34" charset="0"/>
            </a:endParaRPr>
          </a:p>
        </p:txBody>
      </p:sp>
      <p:pic>
        <p:nvPicPr>
          <p:cNvPr id="52234" name="Picture 10" descr="2person"/>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1277327" y="1554133"/>
            <a:ext cx="304800" cy="388938"/>
          </a:xfrm>
          <a:prstGeom prst="rect">
            <a:avLst/>
          </a:prstGeom>
          <a:noFill/>
          <a:ln w="9525">
            <a:noFill/>
            <a:miter lim="800000"/>
            <a:headEnd/>
            <a:tailEnd/>
          </a:ln>
        </p:spPr>
      </p:pic>
      <p:pic>
        <p:nvPicPr>
          <p:cNvPr id="52235" name="Picture 11" descr="2person"/>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1505927" y="1393796"/>
            <a:ext cx="304800" cy="388937"/>
          </a:xfrm>
          <a:prstGeom prst="rect">
            <a:avLst/>
          </a:prstGeom>
          <a:noFill/>
          <a:ln w="9525">
            <a:noFill/>
            <a:miter lim="800000"/>
            <a:headEnd/>
            <a:tailEnd/>
          </a:ln>
        </p:spPr>
      </p:pic>
      <p:pic>
        <p:nvPicPr>
          <p:cNvPr id="52236" name="Picture 12" descr="2person"/>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1810727" y="1401733"/>
            <a:ext cx="304800" cy="388938"/>
          </a:xfrm>
          <a:prstGeom prst="rect">
            <a:avLst/>
          </a:prstGeom>
          <a:noFill/>
          <a:ln w="9525">
            <a:noFill/>
            <a:miter lim="800000"/>
            <a:headEnd/>
            <a:tailEnd/>
          </a:ln>
        </p:spPr>
      </p:pic>
      <p:pic>
        <p:nvPicPr>
          <p:cNvPr id="52237" name="Picture 13" descr="2person"/>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2039327" y="1249333"/>
            <a:ext cx="304800" cy="388938"/>
          </a:xfrm>
          <a:prstGeom prst="rect">
            <a:avLst/>
          </a:prstGeom>
          <a:noFill/>
          <a:ln w="9525">
            <a:noFill/>
            <a:miter lim="800000"/>
            <a:headEnd/>
            <a:tailEnd/>
          </a:ln>
        </p:spPr>
      </p:pic>
      <p:pic>
        <p:nvPicPr>
          <p:cNvPr id="52238" name="Picture 14" descr="2person"/>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2191727" y="1325533"/>
            <a:ext cx="304800" cy="388938"/>
          </a:xfrm>
          <a:prstGeom prst="rect">
            <a:avLst/>
          </a:prstGeom>
          <a:noFill/>
          <a:ln w="9525">
            <a:noFill/>
            <a:miter lim="800000"/>
            <a:headEnd/>
            <a:tailEnd/>
          </a:ln>
        </p:spPr>
      </p:pic>
      <p:pic>
        <p:nvPicPr>
          <p:cNvPr id="52239" name="Picture 15" descr="2person"/>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2420327" y="1173133"/>
            <a:ext cx="304800" cy="388938"/>
          </a:xfrm>
          <a:prstGeom prst="rect">
            <a:avLst/>
          </a:prstGeom>
          <a:noFill/>
          <a:ln w="9525">
            <a:noFill/>
            <a:miter lim="800000"/>
            <a:headEnd/>
            <a:tailEnd/>
          </a:ln>
        </p:spPr>
      </p:pic>
      <p:pic>
        <p:nvPicPr>
          <p:cNvPr id="52240" name="Picture 16" descr="2person"/>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2725127" y="1096933"/>
            <a:ext cx="304800" cy="388938"/>
          </a:xfrm>
          <a:prstGeom prst="rect">
            <a:avLst/>
          </a:prstGeom>
          <a:noFill/>
          <a:ln w="9525">
            <a:noFill/>
            <a:miter lim="800000"/>
            <a:headEnd/>
            <a:tailEnd/>
          </a:ln>
        </p:spPr>
      </p:pic>
      <p:pic>
        <p:nvPicPr>
          <p:cNvPr id="52241" name="Picture 17" descr="2person"/>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2953727" y="1173133"/>
            <a:ext cx="304800" cy="388938"/>
          </a:xfrm>
          <a:prstGeom prst="rect">
            <a:avLst/>
          </a:prstGeom>
          <a:noFill/>
          <a:ln w="9525">
            <a:noFill/>
            <a:miter lim="800000"/>
            <a:headEnd/>
            <a:tailEnd/>
          </a:ln>
        </p:spPr>
      </p:pic>
      <p:pic>
        <p:nvPicPr>
          <p:cNvPr id="52242" name="Picture 18" descr="2person"/>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3182327" y="1317596"/>
            <a:ext cx="304800" cy="388937"/>
          </a:xfrm>
          <a:prstGeom prst="rect">
            <a:avLst/>
          </a:prstGeom>
          <a:noFill/>
          <a:ln w="9525">
            <a:noFill/>
            <a:miter lim="800000"/>
            <a:headEnd/>
            <a:tailEnd/>
          </a:ln>
        </p:spPr>
      </p:pic>
      <p:pic>
        <p:nvPicPr>
          <p:cNvPr id="52243" name="Picture 19" descr="2person"/>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3487127" y="1325533"/>
            <a:ext cx="304800" cy="388938"/>
          </a:xfrm>
          <a:prstGeom prst="rect">
            <a:avLst/>
          </a:prstGeom>
          <a:noFill/>
          <a:ln w="9525">
            <a:noFill/>
            <a:miter lim="800000"/>
            <a:headEnd/>
            <a:tailEnd/>
          </a:ln>
        </p:spPr>
      </p:pic>
      <p:pic>
        <p:nvPicPr>
          <p:cNvPr id="52244" name="Picture 20" descr="2person"/>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3868127" y="1249333"/>
            <a:ext cx="304800" cy="388938"/>
          </a:xfrm>
          <a:prstGeom prst="rect">
            <a:avLst/>
          </a:prstGeom>
          <a:noFill/>
          <a:ln w="9525">
            <a:noFill/>
            <a:miter lim="800000"/>
            <a:headEnd/>
            <a:tailEnd/>
          </a:ln>
        </p:spPr>
      </p:pic>
      <p:pic>
        <p:nvPicPr>
          <p:cNvPr id="52245" name="Picture 21" descr="2person"/>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4172927" y="1477933"/>
            <a:ext cx="304800" cy="388938"/>
          </a:xfrm>
          <a:prstGeom prst="rect">
            <a:avLst/>
          </a:prstGeom>
          <a:noFill/>
          <a:ln w="9525">
            <a:noFill/>
            <a:miter lim="800000"/>
            <a:headEnd/>
            <a:tailEnd/>
          </a:ln>
        </p:spPr>
      </p:pic>
      <p:pic>
        <p:nvPicPr>
          <p:cNvPr id="52246" name="Picture 22" descr="2person"/>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1124927" y="1782733"/>
            <a:ext cx="304800" cy="388938"/>
          </a:xfrm>
          <a:prstGeom prst="rect">
            <a:avLst/>
          </a:prstGeom>
          <a:noFill/>
          <a:ln w="9525">
            <a:noFill/>
            <a:miter lim="800000"/>
            <a:headEnd/>
            <a:tailEnd/>
          </a:ln>
        </p:spPr>
      </p:pic>
      <p:pic>
        <p:nvPicPr>
          <p:cNvPr id="52247" name="Picture 23"/>
          <p:cNvPicPr>
            <a:picLocks noChangeAspect="1" noChangeArrowheads="1"/>
          </p:cNvPicPr>
          <p:nvPr/>
        </p:nvPicPr>
        <p:blipFill>
          <a:blip r:embed="rId4" cstate="print"/>
          <a:srcRect/>
          <a:stretch>
            <a:fillRect/>
          </a:stretch>
        </p:blipFill>
        <p:spPr bwMode="auto">
          <a:xfrm>
            <a:off x="1429727" y="2165321"/>
            <a:ext cx="155575" cy="241300"/>
          </a:xfrm>
          <a:prstGeom prst="rect">
            <a:avLst/>
          </a:prstGeom>
          <a:noFill/>
          <a:ln w="9525">
            <a:noFill/>
            <a:miter lim="800000"/>
            <a:headEnd/>
            <a:tailEnd/>
          </a:ln>
        </p:spPr>
      </p:pic>
      <p:pic>
        <p:nvPicPr>
          <p:cNvPr id="52248" name="Picture 24"/>
          <p:cNvPicPr>
            <a:picLocks noChangeAspect="1" noChangeArrowheads="1"/>
          </p:cNvPicPr>
          <p:nvPr/>
        </p:nvPicPr>
        <p:blipFill>
          <a:blip r:embed="rId4" cstate="print"/>
          <a:srcRect/>
          <a:stretch>
            <a:fillRect/>
          </a:stretch>
        </p:blipFill>
        <p:spPr bwMode="auto">
          <a:xfrm>
            <a:off x="1607527" y="2066896"/>
            <a:ext cx="153988" cy="239712"/>
          </a:xfrm>
          <a:prstGeom prst="rect">
            <a:avLst/>
          </a:prstGeom>
          <a:noFill/>
          <a:ln w="9525">
            <a:noFill/>
            <a:miter lim="800000"/>
            <a:headEnd/>
            <a:tailEnd/>
          </a:ln>
        </p:spPr>
      </p:pic>
      <p:pic>
        <p:nvPicPr>
          <p:cNvPr id="52249" name="Picture 25"/>
          <p:cNvPicPr>
            <a:picLocks noChangeAspect="1" noChangeArrowheads="1"/>
          </p:cNvPicPr>
          <p:nvPr/>
        </p:nvPicPr>
        <p:blipFill>
          <a:blip r:embed="rId5" cstate="print"/>
          <a:srcRect/>
          <a:stretch>
            <a:fillRect/>
          </a:stretch>
        </p:blipFill>
        <p:spPr bwMode="auto">
          <a:xfrm>
            <a:off x="3256940" y="1858933"/>
            <a:ext cx="155575" cy="241300"/>
          </a:xfrm>
          <a:prstGeom prst="rect">
            <a:avLst/>
          </a:prstGeom>
          <a:noFill/>
          <a:ln w="9525">
            <a:noFill/>
            <a:miter lim="800000"/>
            <a:headEnd/>
            <a:tailEnd/>
          </a:ln>
        </p:spPr>
      </p:pic>
      <p:pic>
        <p:nvPicPr>
          <p:cNvPr id="52250" name="Picture 26"/>
          <p:cNvPicPr>
            <a:picLocks noChangeAspect="1" noChangeArrowheads="1"/>
          </p:cNvPicPr>
          <p:nvPr/>
        </p:nvPicPr>
        <p:blipFill>
          <a:blip r:embed="rId5" cstate="print"/>
          <a:srcRect/>
          <a:stretch>
            <a:fillRect/>
          </a:stretch>
        </p:blipFill>
        <p:spPr bwMode="auto">
          <a:xfrm>
            <a:off x="3087077" y="1858933"/>
            <a:ext cx="155575" cy="241300"/>
          </a:xfrm>
          <a:prstGeom prst="rect">
            <a:avLst/>
          </a:prstGeom>
          <a:noFill/>
          <a:ln w="9525">
            <a:noFill/>
            <a:miter lim="800000"/>
            <a:headEnd/>
            <a:tailEnd/>
          </a:ln>
        </p:spPr>
      </p:pic>
      <p:pic>
        <p:nvPicPr>
          <p:cNvPr id="52251" name="Picture 27"/>
          <p:cNvPicPr>
            <a:picLocks noChangeAspect="1" noChangeArrowheads="1"/>
          </p:cNvPicPr>
          <p:nvPr/>
        </p:nvPicPr>
        <p:blipFill>
          <a:blip r:embed="rId5" cstate="print"/>
          <a:srcRect/>
          <a:stretch>
            <a:fillRect/>
          </a:stretch>
        </p:blipFill>
        <p:spPr bwMode="auto">
          <a:xfrm>
            <a:off x="2890227" y="1782733"/>
            <a:ext cx="157163" cy="241300"/>
          </a:xfrm>
          <a:prstGeom prst="rect">
            <a:avLst/>
          </a:prstGeom>
          <a:noFill/>
          <a:ln w="9525">
            <a:noFill/>
            <a:miter lim="800000"/>
            <a:headEnd/>
            <a:tailEnd/>
          </a:ln>
        </p:spPr>
      </p:pic>
      <p:pic>
        <p:nvPicPr>
          <p:cNvPr id="52252" name="Picture 28"/>
          <p:cNvPicPr>
            <a:picLocks noChangeAspect="1" noChangeArrowheads="1"/>
          </p:cNvPicPr>
          <p:nvPr/>
        </p:nvPicPr>
        <p:blipFill>
          <a:blip r:embed="rId5" cstate="print"/>
          <a:srcRect/>
          <a:stretch>
            <a:fillRect/>
          </a:stretch>
        </p:blipFill>
        <p:spPr bwMode="auto">
          <a:xfrm>
            <a:off x="2774340" y="1782733"/>
            <a:ext cx="153987" cy="241300"/>
          </a:xfrm>
          <a:prstGeom prst="rect">
            <a:avLst/>
          </a:prstGeom>
          <a:noFill/>
          <a:ln w="9525">
            <a:noFill/>
            <a:miter lim="800000"/>
            <a:headEnd/>
            <a:tailEnd/>
          </a:ln>
        </p:spPr>
      </p:pic>
      <p:pic>
        <p:nvPicPr>
          <p:cNvPr id="52253" name="Picture 29"/>
          <p:cNvPicPr>
            <a:picLocks noChangeAspect="1" noChangeArrowheads="1"/>
          </p:cNvPicPr>
          <p:nvPr/>
        </p:nvPicPr>
        <p:blipFill>
          <a:blip r:embed="rId5" cstate="print"/>
          <a:srcRect/>
          <a:stretch>
            <a:fillRect/>
          </a:stretch>
        </p:blipFill>
        <p:spPr bwMode="auto">
          <a:xfrm>
            <a:off x="2555265" y="1782733"/>
            <a:ext cx="155575" cy="241300"/>
          </a:xfrm>
          <a:prstGeom prst="rect">
            <a:avLst/>
          </a:prstGeom>
          <a:noFill/>
          <a:ln w="9525">
            <a:noFill/>
            <a:miter lim="800000"/>
            <a:headEnd/>
            <a:tailEnd/>
          </a:ln>
        </p:spPr>
      </p:pic>
      <p:pic>
        <p:nvPicPr>
          <p:cNvPr id="52254" name="Picture 30"/>
          <p:cNvPicPr>
            <a:picLocks noChangeAspect="1" noChangeArrowheads="1"/>
          </p:cNvPicPr>
          <p:nvPr/>
        </p:nvPicPr>
        <p:blipFill>
          <a:blip r:embed="rId5" cstate="print"/>
          <a:srcRect/>
          <a:stretch>
            <a:fillRect/>
          </a:stretch>
        </p:blipFill>
        <p:spPr bwMode="auto">
          <a:xfrm>
            <a:off x="4245952" y="2152621"/>
            <a:ext cx="155575" cy="241300"/>
          </a:xfrm>
          <a:prstGeom prst="rect">
            <a:avLst/>
          </a:prstGeom>
          <a:noFill/>
          <a:ln w="9525">
            <a:noFill/>
            <a:miter lim="800000"/>
            <a:headEnd/>
            <a:tailEnd/>
          </a:ln>
        </p:spPr>
      </p:pic>
      <p:pic>
        <p:nvPicPr>
          <p:cNvPr id="52255" name="Picture 31"/>
          <p:cNvPicPr>
            <a:picLocks noChangeAspect="1" noChangeArrowheads="1"/>
          </p:cNvPicPr>
          <p:nvPr/>
        </p:nvPicPr>
        <p:blipFill>
          <a:blip r:embed="rId5" cstate="print"/>
          <a:srcRect/>
          <a:stretch>
            <a:fillRect/>
          </a:stretch>
        </p:blipFill>
        <p:spPr bwMode="auto">
          <a:xfrm>
            <a:off x="3960202" y="2011333"/>
            <a:ext cx="155575" cy="241300"/>
          </a:xfrm>
          <a:prstGeom prst="rect">
            <a:avLst/>
          </a:prstGeom>
          <a:noFill/>
          <a:ln w="9525">
            <a:noFill/>
            <a:miter lim="800000"/>
            <a:headEnd/>
            <a:tailEnd/>
          </a:ln>
        </p:spPr>
      </p:pic>
      <p:pic>
        <p:nvPicPr>
          <p:cNvPr id="52256" name="Picture 32"/>
          <p:cNvPicPr>
            <a:picLocks noChangeAspect="1" noChangeArrowheads="1"/>
          </p:cNvPicPr>
          <p:nvPr/>
        </p:nvPicPr>
        <p:blipFill>
          <a:blip r:embed="rId5" cstate="print"/>
          <a:srcRect/>
          <a:stretch>
            <a:fillRect/>
          </a:stretch>
        </p:blipFill>
        <p:spPr bwMode="auto">
          <a:xfrm>
            <a:off x="3868127" y="1770033"/>
            <a:ext cx="157163" cy="241300"/>
          </a:xfrm>
          <a:prstGeom prst="rect">
            <a:avLst/>
          </a:prstGeom>
          <a:noFill/>
          <a:ln w="9525">
            <a:noFill/>
            <a:miter lim="800000"/>
            <a:headEnd/>
            <a:tailEnd/>
          </a:ln>
        </p:spPr>
      </p:pic>
      <p:pic>
        <p:nvPicPr>
          <p:cNvPr id="52257" name="Picture 33"/>
          <p:cNvPicPr>
            <a:picLocks noChangeAspect="1" noChangeArrowheads="1"/>
          </p:cNvPicPr>
          <p:nvPr/>
        </p:nvPicPr>
        <p:blipFill>
          <a:blip r:embed="rId5" cstate="print"/>
          <a:srcRect/>
          <a:stretch>
            <a:fillRect/>
          </a:stretch>
        </p:blipFill>
        <p:spPr bwMode="auto">
          <a:xfrm>
            <a:off x="3644290" y="1858933"/>
            <a:ext cx="158750" cy="241300"/>
          </a:xfrm>
          <a:prstGeom prst="rect">
            <a:avLst/>
          </a:prstGeom>
          <a:noFill/>
          <a:ln w="9525">
            <a:noFill/>
            <a:miter lim="800000"/>
            <a:headEnd/>
            <a:tailEnd/>
          </a:ln>
        </p:spPr>
      </p:pic>
      <p:pic>
        <p:nvPicPr>
          <p:cNvPr id="52258" name="Picture 34"/>
          <p:cNvPicPr>
            <a:picLocks noChangeAspect="1" noChangeArrowheads="1"/>
          </p:cNvPicPr>
          <p:nvPr/>
        </p:nvPicPr>
        <p:blipFill>
          <a:blip r:embed="rId5" cstate="print"/>
          <a:srcRect/>
          <a:stretch>
            <a:fillRect/>
          </a:stretch>
        </p:blipFill>
        <p:spPr bwMode="auto">
          <a:xfrm>
            <a:off x="3469665" y="1782733"/>
            <a:ext cx="157162" cy="241300"/>
          </a:xfrm>
          <a:prstGeom prst="rect">
            <a:avLst/>
          </a:prstGeom>
          <a:noFill/>
          <a:ln w="9525">
            <a:noFill/>
            <a:miter lim="800000"/>
            <a:headEnd/>
            <a:tailEnd/>
          </a:ln>
        </p:spPr>
      </p:pic>
      <p:pic>
        <p:nvPicPr>
          <p:cNvPr id="52259" name="Picture 35"/>
          <p:cNvPicPr>
            <a:picLocks noChangeAspect="1" noChangeArrowheads="1"/>
          </p:cNvPicPr>
          <p:nvPr/>
        </p:nvPicPr>
        <p:blipFill>
          <a:blip r:embed="rId5" cstate="print"/>
          <a:srcRect/>
          <a:stretch>
            <a:fillRect/>
          </a:stretch>
        </p:blipFill>
        <p:spPr bwMode="auto">
          <a:xfrm>
            <a:off x="2356827" y="1858933"/>
            <a:ext cx="158750" cy="241300"/>
          </a:xfrm>
          <a:prstGeom prst="rect">
            <a:avLst/>
          </a:prstGeom>
          <a:noFill/>
          <a:ln w="9525">
            <a:noFill/>
            <a:miter lim="800000"/>
            <a:headEnd/>
            <a:tailEnd/>
          </a:ln>
        </p:spPr>
      </p:pic>
      <p:pic>
        <p:nvPicPr>
          <p:cNvPr id="52260" name="Picture 36"/>
          <p:cNvPicPr>
            <a:picLocks noChangeAspect="1" noChangeArrowheads="1"/>
          </p:cNvPicPr>
          <p:nvPr/>
        </p:nvPicPr>
        <p:blipFill>
          <a:blip r:embed="rId5" cstate="print"/>
          <a:srcRect/>
          <a:stretch>
            <a:fillRect/>
          </a:stretch>
        </p:blipFill>
        <p:spPr bwMode="auto">
          <a:xfrm>
            <a:off x="2120290" y="1858933"/>
            <a:ext cx="155575" cy="241300"/>
          </a:xfrm>
          <a:prstGeom prst="rect">
            <a:avLst/>
          </a:prstGeom>
          <a:noFill/>
          <a:ln w="9525">
            <a:noFill/>
            <a:miter lim="800000"/>
            <a:headEnd/>
            <a:tailEnd/>
          </a:ln>
        </p:spPr>
      </p:pic>
      <p:pic>
        <p:nvPicPr>
          <p:cNvPr id="52261" name="Picture 37"/>
          <p:cNvPicPr>
            <a:picLocks noChangeAspect="1" noChangeArrowheads="1"/>
          </p:cNvPicPr>
          <p:nvPr/>
        </p:nvPicPr>
        <p:blipFill>
          <a:blip r:embed="rId5" cstate="print"/>
          <a:srcRect/>
          <a:stretch>
            <a:fillRect/>
          </a:stretch>
        </p:blipFill>
        <p:spPr bwMode="auto">
          <a:xfrm>
            <a:off x="1925027" y="2011333"/>
            <a:ext cx="153988" cy="241300"/>
          </a:xfrm>
          <a:prstGeom prst="rect">
            <a:avLst/>
          </a:prstGeom>
          <a:noFill/>
          <a:ln w="9525">
            <a:noFill/>
            <a:miter lim="800000"/>
            <a:headEnd/>
            <a:tailEnd/>
          </a:ln>
        </p:spPr>
      </p:pic>
      <p:pic>
        <p:nvPicPr>
          <p:cNvPr id="52262" name="Picture 38"/>
          <p:cNvPicPr>
            <a:picLocks noChangeAspect="1" noChangeArrowheads="1"/>
          </p:cNvPicPr>
          <p:nvPr/>
        </p:nvPicPr>
        <p:blipFill>
          <a:blip r:embed="rId5" cstate="print"/>
          <a:srcRect/>
          <a:stretch>
            <a:fillRect/>
          </a:stretch>
        </p:blipFill>
        <p:spPr bwMode="auto">
          <a:xfrm>
            <a:off x="1805965" y="2081183"/>
            <a:ext cx="158750" cy="241300"/>
          </a:xfrm>
          <a:prstGeom prst="rect">
            <a:avLst/>
          </a:prstGeom>
          <a:noFill/>
          <a:ln w="9525">
            <a:noFill/>
            <a:miter lim="800000"/>
            <a:headEnd/>
            <a:tailEnd/>
          </a:ln>
        </p:spPr>
      </p:pic>
      <p:sp>
        <p:nvSpPr>
          <p:cNvPr id="52263" name="Rectangle 39"/>
          <p:cNvSpPr>
            <a:spLocks noChangeArrowheads="1"/>
          </p:cNvSpPr>
          <p:nvPr/>
        </p:nvSpPr>
        <p:spPr bwMode="auto">
          <a:xfrm>
            <a:off x="6488935" y="1173132"/>
            <a:ext cx="2416940" cy="5532468"/>
          </a:xfrm>
          <a:prstGeom prst="rect">
            <a:avLst/>
          </a:prstGeom>
          <a:solidFill>
            <a:srgbClr val="153F5C"/>
          </a:solidFill>
          <a:ln w="9525">
            <a:solidFill>
              <a:srgbClr val="336699"/>
            </a:solidFill>
            <a:miter lim="800000"/>
            <a:headEnd/>
            <a:tailEnd/>
          </a:ln>
          <a:effectLst/>
        </p:spPr>
        <p:txBody>
          <a:bodyPr lIns="45720" tIns="91440" rIns="45720"/>
          <a:lstStyle/>
          <a:p>
            <a:pPr algn="ctr"/>
            <a:r>
              <a:rPr lang="en-US" dirty="0" smtClean="0">
                <a:solidFill>
                  <a:schemeClr val="bg1"/>
                </a:solidFill>
                <a:latin typeface="Calibri" pitchFamily="34" charset="0"/>
              </a:rPr>
              <a:t>Analytic Applications </a:t>
            </a:r>
            <a:endParaRPr lang="en-US" dirty="0">
              <a:latin typeface="Calibri" pitchFamily="34" charset="0"/>
            </a:endParaRPr>
          </a:p>
        </p:txBody>
      </p:sp>
      <p:sp>
        <p:nvSpPr>
          <p:cNvPr id="52264" name="Rectangle 40"/>
          <p:cNvSpPr>
            <a:spLocks noChangeArrowheads="1"/>
          </p:cNvSpPr>
          <p:nvPr/>
        </p:nvSpPr>
        <p:spPr bwMode="auto">
          <a:xfrm>
            <a:off x="6686832" y="2022365"/>
            <a:ext cx="2133830" cy="4754880"/>
          </a:xfrm>
          <a:prstGeom prst="rect">
            <a:avLst/>
          </a:prstGeom>
          <a:solidFill>
            <a:schemeClr val="bg1"/>
          </a:solidFill>
          <a:ln w="9525">
            <a:noFill/>
            <a:miter lim="800000"/>
            <a:headEnd/>
            <a:tailEnd/>
          </a:ln>
          <a:effectLst/>
        </p:spPr>
        <p:txBody>
          <a:bodyPr wrap="square" anchor="ctr">
            <a:spAutoFit/>
          </a:bodyPr>
          <a:lstStyle/>
          <a:p>
            <a:endParaRPr lang="en-US"/>
          </a:p>
        </p:txBody>
      </p:sp>
      <p:sp>
        <p:nvSpPr>
          <p:cNvPr id="52268" name="Text Box 44"/>
          <p:cNvSpPr txBox="1">
            <a:spLocks noChangeArrowheads="1"/>
          </p:cNvSpPr>
          <p:nvPr/>
        </p:nvSpPr>
        <p:spPr bwMode="auto">
          <a:xfrm>
            <a:off x="6801755" y="2011333"/>
            <a:ext cx="1945739" cy="4646930"/>
          </a:xfrm>
          <a:prstGeom prst="rect">
            <a:avLst/>
          </a:prstGeom>
          <a:noFill/>
          <a:ln w="9525">
            <a:noFill/>
            <a:miter lim="800000"/>
            <a:headEnd/>
            <a:tailEnd/>
          </a:ln>
          <a:effectLst/>
        </p:spPr>
        <p:txBody>
          <a:bodyPr lIns="0" rIns="0"/>
          <a:lstStyle/>
          <a:p>
            <a:pPr algn="l"/>
            <a:r>
              <a:rPr lang="en-US" sz="1000" b="1" dirty="0">
                <a:solidFill>
                  <a:srgbClr val="336699"/>
                </a:solidFill>
                <a:latin typeface="Calibri" pitchFamily="34" charset="0"/>
                <a:cs typeface="Tahoma" pitchFamily="34" charset="0"/>
              </a:rPr>
              <a:t>Customer Analysis</a:t>
            </a:r>
            <a:r>
              <a:rPr lang="en-US" sz="1000" b="1" dirty="0">
                <a:solidFill>
                  <a:srgbClr val="336699"/>
                </a:solidFill>
                <a:latin typeface="Calibri" pitchFamily="34" charset="0"/>
              </a:rPr>
              <a:t> </a:t>
            </a:r>
          </a:p>
          <a:p>
            <a:pPr algn="l">
              <a:buFontTx/>
              <a:buChar char="•"/>
              <a:tabLst>
                <a:tab pos="1543050" algn="l"/>
              </a:tabLst>
            </a:pPr>
            <a:r>
              <a:rPr lang="en-US" sz="1000" dirty="0">
                <a:solidFill>
                  <a:srgbClr val="336699"/>
                </a:solidFill>
                <a:latin typeface="Calibri" pitchFamily="34" charset="0"/>
              </a:rPr>
              <a:t> Customer </a:t>
            </a:r>
            <a:r>
              <a:rPr lang="en-US" sz="1000" dirty="0" smtClean="0">
                <a:solidFill>
                  <a:srgbClr val="336699"/>
                </a:solidFill>
                <a:latin typeface="Calibri" pitchFamily="34" charset="0"/>
              </a:rPr>
              <a:t>Segmentation	</a:t>
            </a:r>
          </a:p>
          <a:p>
            <a:pPr algn="l">
              <a:buFontTx/>
              <a:buChar char="•"/>
              <a:tabLst>
                <a:tab pos="1543050" algn="l"/>
              </a:tabLst>
            </a:pPr>
            <a:r>
              <a:rPr lang="en-US" sz="1000" dirty="0" smtClean="0">
                <a:solidFill>
                  <a:srgbClr val="336699"/>
                </a:solidFill>
                <a:latin typeface="Calibri" pitchFamily="34" charset="0"/>
              </a:rPr>
              <a:t> Customer Profitability</a:t>
            </a:r>
            <a:endParaRPr lang="en-US" sz="1000" dirty="0">
              <a:solidFill>
                <a:srgbClr val="336699"/>
              </a:solidFill>
              <a:latin typeface="Calibri" pitchFamily="34" charset="0"/>
            </a:endParaRPr>
          </a:p>
          <a:p>
            <a:pPr algn="l">
              <a:buFontTx/>
              <a:buChar char="•"/>
            </a:pPr>
            <a:r>
              <a:rPr lang="en-US" sz="1000" dirty="0" smtClean="0">
                <a:solidFill>
                  <a:srgbClr val="336699"/>
                </a:solidFill>
                <a:latin typeface="Calibri" pitchFamily="34" charset="0"/>
              </a:rPr>
              <a:t> </a:t>
            </a:r>
            <a:r>
              <a:rPr lang="en-US" sz="1000" dirty="0">
                <a:solidFill>
                  <a:srgbClr val="336699"/>
                </a:solidFill>
                <a:latin typeface="Calibri" pitchFamily="34" charset="0"/>
              </a:rPr>
              <a:t>Cross-sell / </a:t>
            </a:r>
            <a:r>
              <a:rPr lang="en-US" sz="1000" dirty="0" smtClean="0">
                <a:solidFill>
                  <a:srgbClr val="336699"/>
                </a:solidFill>
                <a:latin typeface="Calibri" pitchFamily="34" charset="0"/>
              </a:rPr>
              <a:t>Up-sell</a:t>
            </a:r>
          </a:p>
          <a:p>
            <a:pPr algn="l">
              <a:buFontTx/>
              <a:buChar char="•"/>
            </a:pPr>
            <a:endParaRPr lang="en-US" sz="200" dirty="0">
              <a:solidFill>
                <a:srgbClr val="336699"/>
              </a:solidFill>
              <a:latin typeface="Calibri" pitchFamily="34" charset="0"/>
            </a:endParaRPr>
          </a:p>
          <a:p>
            <a:pPr algn="l"/>
            <a:r>
              <a:rPr lang="en-US" sz="1000" b="1" dirty="0" smtClean="0">
                <a:solidFill>
                  <a:srgbClr val="336699"/>
                </a:solidFill>
                <a:latin typeface="Calibri" pitchFamily="34" charset="0"/>
              </a:rPr>
              <a:t>Supply </a:t>
            </a:r>
            <a:r>
              <a:rPr lang="en-US" sz="1000" b="1" dirty="0">
                <a:solidFill>
                  <a:srgbClr val="336699"/>
                </a:solidFill>
                <a:latin typeface="Calibri" pitchFamily="34" charset="0"/>
              </a:rPr>
              <a:t>Chain Management</a:t>
            </a:r>
          </a:p>
          <a:p>
            <a:pPr algn="l">
              <a:buFontTx/>
              <a:buChar char="•"/>
            </a:pPr>
            <a:r>
              <a:rPr lang="en-US" sz="1000" dirty="0">
                <a:solidFill>
                  <a:srgbClr val="336699"/>
                </a:solidFill>
                <a:latin typeface="Calibri" pitchFamily="34" charset="0"/>
              </a:rPr>
              <a:t> Inventory Analysis</a:t>
            </a:r>
          </a:p>
          <a:p>
            <a:pPr algn="l">
              <a:buFontTx/>
              <a:buChar char="•"/>
            </a:pPr>
            <a:r>
              <a:rPr lang="en-US" sz="1000" dirty="0">
                <a:solidFill>
                  <a:srgbClr val="336699"/>
                </a:solidFill>
                <a:latin typeface="Calibri" pitchFamily="34" charset="0"/>
              </a:rPr>
              <a:t> Fulfillment Analysis</a:t>
            </a:r>
          </a:p>
          <a:p>
            <a:pPr algn="l">
              <a:buFontTx/>
              <a:buChar char="•"/>
            </a:pPr>
            <a:r>
              <a:rPr lang="en-US" sz="1000" dirty="0" smtClean="0">
                <a:solidFill>
                  <a:srgbClr val="336699"/>
                </a:solidFill>
                <a:latin typeface="Calibri" pitchFamily="34" charset="0"/>
              </a:rPr>
              <a:t> Distribution Cost Analysis</a:t>
            </a:r>
          </a:p>
          <a:p>
            <a:pPr algn="l">
              <a:buFontTx/>
              <a:buChar char="•"/>
            </a:pPr>
            <a:endParaRPr lang="en-US" sz="200" dirty="0">
              <a:solidFill>
                <a:srgbClr val="336699"/>
              </a:solidFill>
              <a:latin typeface="Calibri" pitchFamily="34" charset="0"/>
            </a:endParaRPr>
          </a:p>
          <a:p>
            <a:pPr algn="l"/>
            <a:r>
              <a:rPr lang="en-US" sz="1000" b="1" dirty="0" smtClean="0">
                <a:solidFill>
                  <a:srgbClr val="336699"/>
                </a:solidFill>
                <a:latin typeface="Calibri" pitchFamily="34" charset="0"/>
              </a:rPr>
              <a:t>Financial </a:t>
            </a:r>
            <a:r>
              <a:rPr lang="en-US" sz="1000" b="1" dirty="0">
                <a:solidFill>
                  <a:srgbClr val="336699"/>
                </a:solidFill>
                <a:latin typeface="Calibri" pitchFamily="34" charset="0"/>
              </a:rPr>
              <a:t>Reporting </a:t>
            </a:r>
            <a:r>
              <a:rPr lang="en-US" sz="1000" b="1" dirty="0">
                <a:solidFill>
                  <a:srgbClr val="336699"/>
                </a:solidFill>
                <a:latin typeface="Calibri" pitchFamily="34" charset="0"/>
                <a:cs typeface="Times New Roman" pitchFamily="18" charset="0"/>
              </a:rPr>
              <a:t>Analysis</a:t>
            </a:r>
            <a:endParaRPr lang="en-US" sz="1000" b="1" dirty="0">
              <a:solidFill>
                <a:srgbClr val="336699"/>
              </a:solidFill>
              <a:latin typeface="Calibri" pitchFamily="34" charset="0"/>
            </a:endParaRPr>
          </a:p>
          <a:p>
            <a:pPr algn="l">
              <a:buFontTx/>
              <a:buChar char="•"/>
            </a:pPr>
            <a:r>
              <a:rPr lang="en-US" sz="1000" dirty="0">
                <a:solidFill>
                  <a:srgbClr val="336699"/>
                </a:solidFill>
                <a:latin typeface="Calibri" pitchFamily="34" charset="0"/>
              </a:rPr>
              <a:t> P&amp;L Reporting</a:t>
            </a:r>
          </a:p>
          <a:p>
            <a:pPr algn="l">
              <a:buFontTx/>
              <a:buChar char="•"/>
            </a:pPr>
            <a:r>
              <a:rPr lang="en-US" sz="1000" dirty="0">
                <a:solidFill>
                  <a:srgbClr val="336699"/>
                </a:solidFill>
                <a:latin typeface="Calibri" pitchFamily="34" charset="0"/>
              </a:rPr>
              <a:t> Profitability Analysis</a:t>
            </a:r>
          </a:p>
          <a:p>
            <a:pPr algn="l">
              <a:buFontTx/>
              <a:buChar char="•"/>
            </a:pPr>
            <a:r>
              <a:rPr lang="en-US" sz="1000" dirty="0">
                <a:solidFill>
                  <a:srgbClr val="336699"/>
                </a:solidFill>
                <a:latin typeface="Calibri" pitchFamily="34" charset="0"/>
              </a:rPr>
              <a:t> Financial Compliance </a:t>
            </a:r>
            <a:r>
              <a:rPr lang="en-US" sz="1000" dirty="0" smtClean="0">
                <a:solidFill>
                  <a:srgbClr val="336699"/>
                </a:solidFill>
                <a:latin typeface="Calibri" pitchFamily="34" charset="0"/>
              </a:rPr>
              <a:t>Analysis</a:t>
            </a:r>
          </a:p>
          <a:p>
            <a:pPr algn="l">
              <a:buFontTx/>
              <a:buChar char="•"/>
            </a:pPr>
            <a:endParaRPr lang="en-US" sz="200" dirty="0">
              <a:solidFill>
                <a:srgbClr val="336699"/>
              </a:solidFill>
              <a:latin typeface="Calibri" pitchFamily="34" charset="0"/>
            </a:endParaRPr>
          </a:p>
          <a:p>
            <a:pPr algn="l"/>
            <a:r>
              <a:rPr lang="en-US" sz="1000" b="1" dirty="0" smtClean="0">
                <a:solidFill>
                  <a:srgbClr val="336699"/>
                </a:solidFill>
                <a:latin typeface="Calibri" pitchFamily="34" charset="0"/>
              </a:rPr>
              <a:t>Product </a:t>
            </a:r>
            <a:r>
              <a:rPr lang="en-US" sz="1000" b="1" dirty="0">
                <a:solidFill>
                  <a:srgbClr val="336699"/>
                </a:solidFill>
                <a:latin typeface="Calibri" pitchFamily="34" charset="0"/>
                <a:cs typeface="Times New Roman" pitchFamily="18" charset="0"/>
              </a:rPr>
              <a:t>Management</a:t>
            </a:r>
            <a:endParaRPr lang="en-US" sz="1000" b="1" dirty="0">
              <a:solidFill>
                <a:srgbClr val="336699"/>
              </a:solidFill>
              <a:latin typeface="Calibri" pitchFamily="34" charset="0"/>
            </a:endParaRPr>
          </a:p>
          <a:p>
            <a:pPr algn="l">
              <a:buFontTx/>
              <a:buChar char="•"/>
            </a:pPr>
            <a:r>
              <a:rPr lang="en-US" sz="1000" dirty="0">
                <a:solidFill>
                  <a:srgbClr val="336699"/>
                </a:solidFill>
                <a:latin typeface="Calibri" pitchFamily="34" charset="0"/>
              </a:rPr>
              <a:t> Product Performance Analysis</a:t>
            </a:r>
          </a:p>
          <a:p>
            <a:pPr algn="l">
              <a:buFontTx/>
              <a:buChar char="•"/>
            </a:pPr>
            <a:r>
              <a:rPr lang="en-US" sz="1000" dirty="0">
                <a:solidFill>
                  <a:srgbClr val="336699"/>
                </a:solidFill>
                <a:latin typeface="Calibri" pitchFamily="34" charset="0"/>
              </a:rPr>
              <a:t> Market Basket Analysis</a:t>
            </a:r>
          </a:p>
          <a:p>
            <a:pPr algn="l">
              <a:buFontTx/>
              <a:buChar char="•"/>
            </a:pPr>
            <a:r>
              <a:rPr lang="en-US" sz="1000" dirty="0">
                <a:solidFill>
                  <a:srgbClr val="336699"/>
                </a:solidFill>
                <a:latin typeface="Calibri" pitchFamily="34" charset="0"/>
              </a:rPr>
              <a:t> Category </a:t>
            </a:r>
            <a:r>
              <a:rPr lang="en-US" sz="1000" dirty="0" smtClean="0">
                <a:solidFill>
                  <a:srgbClr val="336699"/>
                </a:solidFill>
                <a:latin typeface="Calibri" pitchFamily="34" charset="0"/>
              </a:rPr>
              <a:t>Management</a:t>
            </a:r>
          </a:p>
          <a:p>
            <a:pPr algn="l">
              <a:buFontTx/>
              <a:buChar char="•"/>
            </a:pPr>
            <a:endParaRPr lang="en-US" sz="200" dirty="0" smtClean="0">
              <a:solidFill>
                <a:srgbClr val="336699"/>
              </a:solidFill>
              <a:latin typeface="Calibri" pitchFamily="34" charset="0"/>
            </a:endParaRPr>
          </a:p>
          <a:p>
            <a:pPr algn="l"/>
            <a:r>
              <a:rPr lang="en-US" sz="1000" b="1" dirty="0" smtClean="0">
                <a:solidFill>
                  <a:srgbClr val="336699"/>
                </a:solidFill>
                <a:latin typeface="Calibri" pitchFamily="34" charset="0"/>
                <a:cs typeface="Arial" pitchFamily="34" charset="0"/>
              </a:rPr>
              <a:t>Vendor Performance</a:t>
            </a:r>
            <a:r>
              <a:rPr lang="en-US" sz="1000" b="1" dirty="0" smtClean="0">
                <a:solidFill>
                  <a:srgbClr val="336699"/>
                </a:solidFill>
                <a:latin typeface="Calibri" pitchFamily="34" charset="0"/>
                <a:cs typeface="Times New Roman" pitchFamily="18" charset="0"/>
              </a:rPr>
              <a:t> Analysis</a:t>
            </a:r>
            <a:r>
              <a:rPr lang="en-US" sz="1000" b="1" dirty="0" smtClean="0">
                <a:solidFill>
                  <a:srgbClr val="336699"/>
                </a:solidFill>
                <a:latin typeface="Calibri" pitchFamily="34" charset="0"/>
              </a:rPr>
              <a:t> </a:t>
            </a:r>
          </a:p>
          <a:p>
            <a:pPr algn="l">
              <a:buFontTx/>
              <a:buChar char="•"/>
            </a:pPr>
            <a:r>
              <a:rPr lang="en-US" sz="1000" dirty="0" smtClean="0">
                <a:solidFill>
                  <a:srgbClr val="336699"/>
                </a:solidFill>
                <a:latin typeface="Calibri" pitchFamily="34" charset="0"/>
              </a:rPr>
              <a:t> Service Level Agreement</a:t>
            </a:r>
          </a:p>
          <a:p>
            <a:pPr algn="l">
              <a:buFontTx/>
              <a:buChar char="•"/>
            </a:pPr>
            <a:r>
              <a:rPr lang="en-US" sz="1000" dirty="0" smtClean="0">
                <a:solidFill>
                  <a:srgbClr val="336699"/>
                </a:solidFill>
                <a:latin typeface="Calibri" pitchFamily="34" charset="0"/>
              </a:rPr>
              <a:t> Chargeback Analysis</a:t>
            </a:r>
          </a:p>
          <a:p>
            <a:pPr algn="l">
              <a:buFontTx/>
              <a:buChar char="•"/>
            </a:pPr>
            <a:r>
              <a:rPr lang="en-US" sz="1000" dirty="0" smtClean="0">
                <a:solidFill>
                  <a:srgbClr val="336699"/>
                </a:solidFill>
                <a:latin typeface="Calibri" pitchFamily="34" charset="0"/>
              </a:rPr>
              <a:t> Relative Sales Analysis</a:t>
            </a:r>
          </a:p>
          <a:p>
            <a:pPr algn="l">
              <a:buFontTx/>
              <a:buChar char="•"/>
            </a:pPr>
            <a:endParaRPr lang="en-US" sz="200" dirty="0">
              <a:solidFill>
                <a:srgbClr val="336699"/>
              </a:solidFill>
              <a:latin typeface="Calibri" pitchFamily="34" charset="0"/>
            </a:endParaRPr>
          </a:p>
          <a:p>
            <a:pPr algn="l"/>
            <a:r>
              <a:rPr lang="en-US" sz="1000" b="1" dirty="0">
                <a:solidFill>
                  <a:srgbClr val="336699"/>
                </a:solidFill>
                <a:latin typeface="Calibri" pitchFamily="34" charset="0"/>
              </a:rPr>
              <a:t>Risk </a:t>
            </a:r>
            <a:r>
              <a:rPr lang="en-US" sz="1000" b="1" dirty="0">
                <a:solidFill>
                  <a:srgbClr val="336699"/>
                </a:solidFill>
                <a:latin typeface="Calibri" pitchFamily="34" charset="0"/>
                <a:cs typeface="Times New Roman" pitchFamily="18" charset="0"/>
              </a:rPr>
              <a:t>Analysis</a:t>
            </a:r>
            <a:endParaRPr lang="en-US" sz="1000" b="1" dirty="0">
              <a:solidFill>
                <a:srgbClr val="336699"/>
              </a:solidFill>
              <a:latin typeface="Calibri" pitchFamily="34" charset="0"/>
            </a:endParaRPr>
          </a:p>
          <a:p>
            <a:pPr algn="l">
              <a:buFontTx/>
              <a:buChar char="•"/>
            </a:pPr>
            <a:r>
              <a:rPr lang="en-US" sz="1000" dirty="0">
                <a:solidFill>
                  <a:srgbClr val="336699"/>
                </a:solidFill>
                <a:latin typeface="Calibri" pitchFamily="34" charset="0"/>
              </a:rPr>
              <a:t> Risk Management</a:t>
            </a:r>
          </a:p>
          <a:p>
            <a:pPr algn="l">
              <a:buFontTx/>
              <a:buChar char="•"/>
            </a:pPr>
            <a:r>
              <a:rPr lang="en-US" sz="1000" dirty="0">
                <a:solidFill>
                  <a:srgbClr val="336699"/>
                </a:solidFill>
                <a:latin typeface="Calibri" pitchFamily="34" charset="0"/>
              </a:rPr>
              <a:t> Portfolio Risk Analysis</a:t>
            </a:r>
          </a:p>
          <a:p>
            <a:pPr algn="l">
              <a:buFontTx/>
              <a:buChar char="•"/>
            </a:pPr>
            <a:r>
              <a:rPr lang="en-US" sz="1000" dirty="0">
                <a:solidFill>
                  <a:srgbClr val="336699"/>
                </a:solidFill>
                <a:latin typeface="Calibri" pitchFamily="34" charset="0"/>
              </a:rPr>
              <a:t> Fraud </a:t>
            </a:r>
            <a:r>
              <a:rPr lang="en-US" sz="1000" dirty="0" smtClean="0">
                <a:solidFill>
                  <a:srgbClr val="336699"/>
                </a:solidFill>
                <a:latin typeface="Calibri" pitchFamily="34" charset="0"/>
              </a:rPr>
              <a:t>Detection</a:t>
            </a:r>
          </a:p>
          <a:p>
            <a:pPr algn="l">
              <a:buFontTx/>
              <a:buChar char="•"/>
            </a:pPr>
            <a:endParaRPr lang="en-US" sz="200" dirty="0">
              <a:solidFill>
                <a:srgbClr val="336699"/>
              </a:solidFill>
              <a:latin typeface="Calibri" pitchFamily="34" charset="0"/>
            </a:endParaRPr>
          </a:p>
          <a:p>
            <a:pPr marL="114300" indent="-114300" algn="l"/>
            <a:r>
              <a:rPr lang="en-US" sz="1000" b="1" dirty="0">
                <a:solidFill>
                  <a:srgbClr val="336699"/>
                </a:solidFill>
                <a:latin typeface="Calibri" pitchFamily="34" charset="0"/>
              </a:rPr>
              <a:t>Operations </a:t>
            </a:r>
            <a:r>
              <a:rPr lang="en-US" sz="1000" b="1" dirty="0">
                <a:solidFill>
                  <a:srgbClr val="336699"/>
                </a:solidFill>
                <a:latin typeface="Calibri" pitchFamily="34" charset="0"/>
                <a:cs typeface="Times New Roman" pitchFamily="18" charset="0"/>
              </a:rPr>
              <a:t>Analysis</a:t>
            </a:r>
            <a:endParaRPr lang="en-US" sz="1000" b="1" dirty="0">
              <a:solidFill>
                <a:srgbClr val="336699"/>
              </a:solidFill>
              <a:latin typeface="Calibri" pitchFamily="34" charset="0"/>
            </a:endParaRPr>
          </a:p>
          <a:p>
            <a:pPr marL="114300" indent="-114300" algn="l">
              <a:buFontTx/>
              <a:buChar char="•"/>
            </a:pPr>
            <a:r>
              <a:rPr lang="en-US" sz="1000" dirty="0">
                <a:solidFill>
                  <a:srgbClr val="336699"/>
                </a:solidFill>
                <a:latin typeface="Calibri" pitchFamily="34" charset="0"/>
              </a:rPr>
              <a:t>Productivity Reporting</a:t>
            </a:r>
          </a:p>
          <a:p>
            <a:pPr marL="114300" indent="-114300" algn="l">
              <a:buFontTx/>
              <a:buChar char="•"/>
            </a:pPr>
            <a:r>
              <a:rPr lang="en-US" sz="1000" dirty="0">
                <a:solidFill>
                  <a:srgbClr val="336699"/>
                </a:solidFill>
                <a:latin typeface="Calibri" pitchFamily="34" charset="0"/>
              </a:rPr>
              <a:t>HR Reporting</a:t>
            </a:r>
          </a:p>
          <a:p>
            <a:pPr marL="114300" indent="-114300" algn="l">
              <a:buFontTx/>
              <a:buChar char="•"/>
            </a:pPr>
            <a:r>
              <a:rPr lang="en-US" sz="1000" dirty="0">
                <a:solidFill>
                  <a:srgbClr val="336699"/>
                </a:solidFill>
                <a:latin typeface="Calibri" pitchFamily="34" charset="0"/>
              </a:rPr>
              <a:t>Web Commerce </a:t>
            </a:r>
            <a:r>
              <a:rPr lang="en-US" sz="1000" dirty="0" smtClean="0">
                <a:solidFill>
                  <a:srgbClr val="336699"/>
                </a:solidFill>
                <a:latin typeface="Calibri" pitchFamily="34" charset="0"/>
              </a:rPr>
              <a:t>Analysis</a:t>
            </a:r>
            <a:endParaRPr lang="en-US" sz="1000" dirty="0">
              <a:solidFill>
                <a:srgbClr val="336699"/>
              </a:solidFill>
              <a:latin typeface="Calibri" pitchFamily="34" charset="0"/>
            </a:endParaRPr>
          </a:p>
        </p:txBody>
      </p:sp>
      <p:pic>
        <p:nvPicPr>
          <p:cNvPr id="52274" name="Picture 50" descr="2person"/>
          <p:cNvPicPr>
            <a:picLocks noChangeAspect="1" noChangeArrowheads="1"/>
          </p:cNvPicPr>
          <p:nvPr/>
        </p:nvPicPr>
        <p:blipFill>
          <a:blip r:embed="rId3" cstate="print">
            <a:clrChange>
              <a:clrFrom>
                <a:srgbClr val="FCFCFC"/>
              </a:clrFrom>
              <a:clrTo>
                <a:srgbClr val="FCFCFC">
                  <a:alpha val="0"/>
                </a:srgbClr>
              </a:clrTo>
            </a:clrChange>
          </a:blip>
          <a:srcRect/>
          <a:stretch>
            <a:fillRect/>
          </a:stretch>
        </p:blipFill>
        <p:spPr bwMode="auto">
          <a:xfrm>
            <a:off x="4401527" y="1630333"/>
            <a:ext cx="304800" cy="388938"/>
          </a:xfrm>
          <a:prstGeom prst="rect">
            <a:avLst/>
          </a:prstGeom>
          <a:noFill/>
          <a:ln w="9525">
            <a:noFill/>
            <a:miter lim="800000"/>
            <a:headEnd/>
            <a:tailEnd/>
          </a:ln>
        </p:spPr>
      </p:pic>
      <p:sp>
        <p:nvSpPr>
          <p:cNvPr id="52298" name="Text Box 74"/>
          <p:cNvSpPr txBox="1">
            <a:spLocks noChangeArrowheads="1"/>
          </p:cNvSpPr>
          <p:nvPr/>
        </p:nvSpPr>
        <p:spPr bwMode="auto">
          <a:xfrm>
            <a:off x="169626" y="2514600"/>
            <a:ext cx="5552548" cy="381000"/>
          </a:xfrm>
          <a:prstGeom prst="rect">
            <a:avLst/>
          </a:prstGeom>
          <a:solidFill>
            <a:srgbClr val="153F5C"/>
          </a:solidFill>
          <a:ln w="9525">
            <a:solidFill>
              <a:schemeClr val="accent2"/>
            </a:solidFill>
            <a:miter lim="800000"/>
            <a:headEnd/>
            <a:tailEnd/>
          </a:ln>
          <a:effectLst/>
        </p:spPr>
        <p:txBody>
          <a:bodyPr lIns="0" tIns="0" rIns="0" bIns="0" anchor="ctr"/>
          <a:lstStyle/>
          <a:p>
            <a:pPr algn="ctr"/>
            <a:r>
              <a:rPr lang="en-US" dirty="0" smtClean="0">
                <a:solidFill>
                  <a:schemeClr val="bg1"/>
                </a:solidFill>
                <a:latin typeface="Calibri" pitchFamily="34" charset="0"/>
              </a:rPr>
              <a:t>Business Intelligence  Applications</a:t>
            </a:r>
            <a:endParaRPr lang="en-US" dirty="0">
              <a:solidFill>
                <a:schemeClr val="bg1"/>
              </a:solidFill>
              <a:latin typeface="Calibri" pitchFamily="34" charset="0"/>
            </a:endParaRPr>
          </a:p>
        </p:txBody>
      </p:sp>
      <p:sp>
        <p:nvSpPr>
          <p:cNvPr id="52231" name="Rectangle 7"/>
          <p:cNvSpPr>
            <a:spLocks noChangeArrowheads="1"/>
          </p:cNvSpPr>
          <p:nvPr/>
        </p:nvSpPr>
        <p:spPr bwMode="auto">
          <a:xfrm>
            <a:off x="1019847" y="3046401"/>
            <a:ext cx="685800" cy="943612"/>
          </a:xfrm>
          <a:prstGeom prst="rect">
            <a:avLst/>
          </a:prstGeom>
          <a:solidFill>
            <a:srgbClr val="EAEAEA"/>
          </a:solidFill>
          <a:ln w="9525" algn="ctr">
            <a:noFill/>
            <a:miter lim="800000"/>
            <a:headEnd/>
            <a:tailEnd/>
          </a:ln>
          <a:effectLst/>
        </p:spPr>
        <p:txBody>
          <a:bodyPr lIns="0" rIns="0" anchor="ctr"/>
          <a:lstStyle/>
          <a:p>
            <a:pPr algn="ctr"/>
            <a:r>
              <a:rPr lang="en-US" sz="1200" dirty="0" smtClean="0">
                <a:latin typeface="Calibri" pitchFamily="34" charset="0"/>
              </a:rPr>
              <a:t>OLAP </a:t>
            </a:r>
            <a:r>
              <a:rPr lang="en-US" sz="1200" dirty="0">
                <a:latin typeface="Calibri" pitchFamily="34" charset="0"/>
              </a:rPr>
              <a:t>Analysis</a:t>
            </a:r>
          </a:p>
        </p:txBody>
      </p:sp>
      <p:sp>
        <p:nvSpPr>
          <p:cNvPr id="77" name="Rectangle 7"/>
          <p:cNvSpPr>
            <a:spLocks noChangeArrowheads="1"/>
          </p:cNvSpPr>
          <p:nvPr/>
        </p:nvSpPr>
        <p:spPr bwMode="auto">
          <a:xfrm>
            <a:off x="1751499" y="3046401"/>
            <a:ext cx="685800" cy="943614"/>
          </a:xfrm>
          <a:prstGeom prst="rect">
            <a:avLst/>
          </a:prstGeom>
          <a:solidFill>
            <a:srgbClr val="EAEAEA"/>
          </a:solidFill>
          <a:ln w="9525" algn="ctr">
            <a:noFill/>
            <a:miter lim="800000"/>
            <a:headEnd/>
            <a:tailEnd/>
          </a:ln>
          <a:effectLst/>
        </p:spPr>
        <p:txBody>
          <a:bodyPr lIns="0" rIns="0" anchor="ctr"/>
          <a:lstStyle/>
          <a:p>
            <a:pPr algn="ctr"/>
            <a:r>
              <a:rPr lang="en-US" sz="1200" dirty="0" smtClean="0">
                <a:latin typeface="Calibri" pitchFamily="34" charset="0"/>
              </a:rPr>
              <a:t>Data Discovery</a:t>
            </a:r>
            <a:endParaRPr lang="en-US" sz="1200" dirty="0">
              <a:latin typeface="Calibri" pitchFamily="34" charset="0"/>
            </a:endParaRPr>
          </a:p>
        </p:txBody>
      </p:sp>
      <p:sp>
        <p:nvSpPr>
          <p:cNvPr id="52229" name="Rectangle 5"/>
          <p:cNvSpPr>
            <a:spLocks noChangeArrowheads="1"/>
          </p:cNvSpPr>
          <p:nvPr/>
        </p:nvSpPr>
        <p:spPr bwMode="auto">
          <a:xfrm>
            <a:off x="3315387" y="3046401"/>
            <a:ext cx="731520" cy="943612"/>
          </a:xfrm>
          <a:prstGeom prst="rect">
            <a:avLst/>
          </a:prstGeom>
          <a:solidFill>
            <a:srgbClr val="EAEAEA"/>
          </a:solidFill>
          <a:ln w="9525" algn="ctr">
            <a:noFill/>
            <a:miter lim="800000"/>
            <a:headEnd/>
            <a:tailEnd/>
          </a:ln>
          <a:effectLst/>
        </p:spPr>
        <p:txBody>
          <a:bodyPr lIns="0" rIns="0" anchor="ctr"/>
          <a:lstStyle/>
          <a:p>
            <a:pPr algn="ctr"/>
            <a:r>
              <a:rPr lang="en-US" sz="1200" dirty="0" smtClean="0">
                <a:latin typeface="Calibri" pitchFamily="34" charset="0"/>
              </a:rPr>
              <a:t>Enterprise</a:t>
            </a:r>
          </a:p>
          <a:p>
            <a:pPr algn="ctr"/>
            <a:r>
              <a:rPr lang="en-US" sz="1200" dirty="0" smtClean="0">
                <a:latin typeface="Calibri" pitchFamily="34" charset="0"/>
              </a:rPr>
              <a:t>Reporting</a:t>
            </a:r>
            <a:endParaRPr lang="en-US" sz="1200" dirty="0">
              <a:latin typeface="Calibri" pitchFamily="34" charset="0"/>
            </a:endParaRPr>
          </a:p>
        </p:txBody>
      </p:sp>
      <p:sp>
        <p:nvSpPr>
          <p:cNvPr id="78" name="Rectangle 5"/>
          <p:cNvSpPr>
            <a:spLocks noChangeArrowheads="1"/>
          </p:cNvSpPr>
          <p:nvPr/>
        </p:nvSpPr>
        <p:spPr bwMode="auto">
          <a:xfrm>
            <a:off x="4092759" y="3046401"/>
            <a:ext cx="786384" cy="943612"/>
          </a:xfrm>
          <a:prstGeom prst="rect">
            <a:avLst/>
          </a:prstGeom>
          <a:solidFill>
            <a:srgbClr val="EAEAEA"/>
          </a:solidFill>
          <a:ln w="9525" algn="ctr">
            <a:noFill/>
            <a:miter lim="800000"/>
            <a:headEnd/>
            <a:tailEnd/>
          </a:ln>
          <a:effectLst/>
        </p:spPr>
        <p:txBody>
          <a:bodyPr lIns="0" rIns="0" anchor="ctr"/>
          <a:lstStyle/>
          <a:p>
            <a:pPr algn="ctr"/>
            <a:r>
              <a:rPr lang="en-US" sz="1200" dirty="0" smtClean="0">
                <a:latin typeface="Calibri" pitchFamily="34" charset="0"/>
              </a:rPr>
              <a:t>Transaction Services</a:t>
            </a:r>
            <a:endParaRPr lang="en-US" sz="1200" dirty="0">
              <a:latin typeface="Calibri" pitchFamily="34" charset="0"/>
            </a:endParaRPr>
          </a:p>
        </p:txBody>
      </p:sp>
      <p:sp>
        <p:nvSpPr>
          <p:cNvPr id="8" name="Up Arrow 7"/>
          <p:cNvSpPr/>
          <p:nvPr/>
        </p:nvSpPr>
        <p:spPr bwMode="auto">
          <a:xfrm>
            <a:off x="335632" y="4465092"/>
            <a:ext cx="396081" cy="464136"/>
          </a:xfrm>
          <a:prstGeom prst="upArrow">
            <a:avLst/>
          </a:prstGeom>
          <a:gradFill>
            <a:gsLst>
              <a:gs pos="1667">
                <a:srgbClr val="153F5C"/>
              </a:gs>
              <a:gs pos="50000">
                <a:srgbClr val="336699"/>
              </a:gs>
              <a:gs pos="100000">
                <a:srgbClr val="9FBFDF"/>
              </a:gs>
            </a:gsLst>
          </a:gradFill>
          <a:ln>
            <a:headEnd/>
            <a:tailEnd type="stealth" w="lg" len="lg"/>
          </a:ln>
        </p:spPr>
        <p:style>
          <a:lnRef idx="1">
            <a:schemeClr val="accent1"/>
          </a:lnRef>
          <a:fillRef idx="3">
            <a:schemeClr val="accent1"/>
          </a:fillRef>
          <a:effectRef idx="2">
            <a:schemeClr val="accent1"/>
          </a:effectRef>
          <a:fontRef idx="minor">
            <a:schemeClr val="lt1"/>
          </a:fontRef>
        </p:style>
        <p:txBody>
          <a:bodyPr lIns="45720" rIns="45720" anchor="ctr"/>
          <a:lstStyle/>
          <a:p>
            <a:endParaRPr lang="en-US">
              <a:solidFill>
                <a:schemeClr val="tx1"/>
              </a:solidFill>
              <a:latin typeface="Arial" pitchFamily="34" charset="0"/>
              <a:ea typeface="ＭＳ Ｐゴシック" pitchFamily="1" charset="-128"/>
            </a:endParaRPr>
          </a:p>
        </p:txBody>
      </p:sp>
      <p:sp>
        <p:nvSpPr>
          <p:cNvPr id="178" name="Up Arrow 177"/>
          <p:cNvSpPr/>
          <p:nvPr/>
        </p:nvSpPr>
        <p:spPr bwMode="auto">
          <a:xfrm>
            <a:off x="1298192" y="4465092"/>
            <a:ext cx="396081" cy="464136"/>
          </a:xfrm>
          <a:prstGeom prst="upArrow">
            <a:avLst/>
          </a:prstGeom>
          <a:gradFill>
            <a:gsLst>
              <a:gs pos="1667">
                <a:srgbClr val="153F5C"/>
              </a:gs>
              <a:gs pos="50000">
                <a:srgbClr val="336699"/>
              </a:gs>
              <a:gs pos="100000">
                <a:srgbClr val="9FBFDF"/>
              </a:gs>
            </a:gsLst>
          </a:gradFill>
          <a:ln>
            <a:headEnd/>
            <a:tailEnd type="stealth" w="lg" len="lg"/>
          </a:ln>
        </p:spPr>
        <p:style>
          <a:lnRef idx="1">
            <a:schemeClr val="accent1"/>
          </a:lnRef>
          <a:fillRef idx="3">
            <a:schemeClr val="accent1"/>
          </a:fillRef>
          <a:effectRef idx="2">
            <a:schemeClr val="accent1"/>
          </a:effectRef>
          <a:fontRef idx="minor">
            <a:schemeClr val="lt1"/>
          </a:fontRef>
        </p:style>
        <p:txBody>
          <a:bodyPr lIns="45720" rIns="45720" anchor="ctr"/>
          <a:lstStyle/>
          <a:p>
            <a:endParaRPr lang="en-US">
              <a:solidFill>
                <a:schemeClr val="tx1"/>
              </a:solidFill>
              <a:latin typeface="Arial" pitchFamily="34" charset="0"/>
              <a:ea typeface="ＭＳ Ｐゴシック" pitchFamily="1" charset="-128"/>
            </a:endParaRPr>
          </a:p>
        </p:txBody>
      </p:sp>
      <p:sp>
        <p:nvSpPr>
          <p:cNvPr id="179" name="Up Arrow 178"/>
          <p:cNvSpPr/>
          <p:nvPr/>
        </p:nvSpPr>
        <p:spPr bwMode="auto">
          <a:xfrm>
            <a:off x="2260752" y="4465092"/>
            <a:ext cx="396081" cy="464136"/>
          </a:xfrm>
          <a:prstGeom prst="upArrow">
            <a:avLst/>
          </a:prstGeom>
          <a:gradFill>
            <a:gsLst>
              <a:gs pos="1667">
                <a:srgbClr val="153F5C"/>
              </a:gs>
              <a:gs pos="50000">
                <a:srgbClr val="336699"/>
              </a:gs>
              <a:gs pos="100000">
                <a:srgbClr val="9FBFDF"/>
              </a:gs>
            </a:gsLst>
          </a:gradFill>
          <a:ln>
            <a:headEnd/>
            <a:tailEnd type="stealth" w="lg" len="lg"/>
          </a:ln>
        </p:spPr>
        <p:style>
          <a:lnRef idx="1">
            <a:schemeClr val="accent1"/>
          </a:lnRef>
          <a:fillRef idx="3">
            <a:schemeClr val="accent1"/>
          </a:fillRef>
          <a:effectRef idx="2">
            <a:schemeClr val="accent1"/>
          </a:effectRef>
          <a:fontRef idx="minor">
            <a:schemeClr val="lt1"/>
          </a:fontRef>
        </p:style>
        <p:txBody>
          <a:bodyPr lIns="45720" rIns="45720" anchor="ctr"/>
          <a:lstStyle/>
          <a:p>
            <a:endParaRPr lang="en-US">
              <a:solidFill>
                <a:schemeClr val="tx1"/>
              </a:solidFill>
              <a:latin typeface="Arial" pitchFamily="34" charset="0"/>
              <a:ea typeface="ＭＳ Ｐゴシック" pitchFamily="1" charset="-128"/>
            </a:endParaRPr>
          </a:p>
        </p:txBody>
      </p:sp>
      <p:sp>
        <p:nvSpPr>
          <p:cNvPr id="180" name="Up Arrow 179"/>
          <p:cNvSpPr/>
          <p:nvPr/>
        </p:nvSpPr>
        <p:spPr bwMode="auto">
          <a:xfrm>
            <a:off x="3223312" y="4465092"/>
            <a:ext cx="396081" cy="464136"/>
          </a:xfrm>
          <a:prstGeom prst="upArrow">
            <a:avLst/>
          </a:prstGeom>
          <a:gradFill>
            <a:gsLst>
              <a:gs pos="1667">
                <a:srgbClr val="153F5C"/>
              </a:gs>
              <a:gs pos="50000">
                <a:srgbClr val="336699"/>
              </a:gs>
              <a:gs pos="100000">
                <a:srgbClr val="9FBFDF"/>
              </a:gs>
            </a:gsLst>
          </a:gradFill>
          <a:ln>
            <a:headEnd/>
            <a:tailEnd type="stealth" w="lg" len="lg"/>
          </a:ln>
        </p:spPr>
        <p:style>
          <a:lnRef idx="1">
            <a:schemeClr val="accent1"/>
          </a:lnRef>
          <a:fillRef idx="3">
            <a:schemeClr val="accent1"/>
          </a:fillRef>
          <a:effectRef idx="2">
            <a:schemeClr val="accent1"/>
          </a:effectRef>
          <a:fontRef idx="minor">
            <a:schemeClr val="lt1"/>
          </a:fontRef>
        </p:style>
        <p:txBody>
          <a:bodyPr lIns="45720" rIns="45720" anchor="ctr"/>
          <a:lstStyle/>
          <a:p>
            <a:endParaRPr lang="en-US">
              <a:solidFill>
                <a:schemeClr val="tx1"/>
              </a:solidFill>
              <a:latin typeface="Arial" pitchFamily="34" charset="0"/>
              <a:ea typeface="ＭＳ Ｐゴシック" pitchFamily="1" charset="-128"/>
            </a:endParaRPr>
          </a:p>
        </p:txBody>
      </p:sp>
      <p:sp>
        <p:nvSpPr>
          <p:cNvPr id="181" name="Up Arrow 180"/>
          <p:cNvSpPr/>
          <p:nvPr/>
        </p:nvSpPr>
        <p:spPr bwMode="auto">
          <a:xfrm>
            <a:off x="4185872" y="4465092"/>
            <a:ext cx="396081" cy="464136"/>
          </a:xfrm>
          <a:prstGeom prst="upArrow">
            <a:avLst/>
          </a:prstGeom>
          <a:gradFill>
            <a:gsLst>
              <a:gs pos="1667">
                <a:srgbClr val="153F5C"/>
              </a:gs>
              <a:gs pos="50000">
                <a:srgbClr val="336699"/>
              </a:gs>
              <a:gs pos="100000">
                <a:srgbClr val="9FBFDF"/>
              </a:gs>
            </a:gsLst>
          </a:gradFill>
          <a:ln>
            <a:headEnd/>
            <a:tailEnd type="stealth" w="lg" len="lg"/>
          </a:ln>
        </p:spPr>
        <p:style>
          <a:lnRef idx="1">
            <a:schemeClr val="accent1"/>
          </a:lnRef>
          <a:fillRef idx="3">
            <a:schemeClr val="accent1"/>
          </a:fillRef>
          <a:effectRef idx="2">
            <a:schemeClr val="accent1"/>
          </a:effectRef>
          <a:fontRef idx="minor">
            <a:schemeClr val="lt1"/>
          </a:fontRef>
        </p:style>
        <p:txBody>
          <a:bodyPr lIns="45720" rIns="45720" anchor="ctr"/>
          <a:lstStyle/>
          <a:p>
            <a:endParaRPr lang="en-US">
              <a:solidFill>
                <a:schemeClr val="tx1"/>
              </a:solidFill>
              <a:latin typeface="Arial" pitchFamily="34" charset="0"/>
              <a:ea typeface="ＭＳ Ｐゴシック" pitchFamily="1" charset="-128"/>
            </a:endParaRPr>
          </a:p>
        </p:txBody>
      </p:sp>
      <p:sp>
        <p:nvSpPr>
          <p:cNvPr id="182" name="Up Arrow 181"/>
          <p:cNvSpPr/>
          <p:nvPr/>
        </p:nvSpPr>
        <p:spPr bwMode="auto">
          <a:xfrm>
            <a:off x="5148430" y="4465092"/>
            <a:ext cx="396081" cy="464136"/>
          </a:xfrm>
          <a:prstGeom prst="upArrow">
            <a:avLst/>
          </a:prstGeom>
          <a:gradFill>
            <a:gsLst>
              <a:gs pos="1667">
                <a:srgbClr val="153F5C"/>
              </a:gs>
              <a:gs pos="50000">
                <a:srgbClr val="336699"/>
              </a:gs>
              <a:gs pos="100000">
                <a:srgbClr val="9FBFDF"/>
              </a:gs>
            </a:gsLst>
          </a:gradFill>
          <a:ln>
            <a:headEnd/>
            <a:tailEnd type="stealth" w="lg" len="lg"/>
          </a:ln>
        </p:spPr>
        <p:style>
          <a:lnRef idx="1">
            <a:schemeClr val="accent1"/>
          </a:lnRef>
          <a:fillRef idx="3">
            <a:schemeClr val="accent1"/>
          </a:fillRef>
          <a:effectRef idx="2">
            <a:schemeClr val="accent1"/>
          </a:effectRef>
          <a:fontRef idx="minor">
            <a:schemeClr val="lt1"/>
          </a:fontRef>
        </p:style>
        <p:txBody>
          <a:bodyPr lIns="45720" rIns="45720" anchor="ctr"/>
          <a:lstStyle/>
          <a:p>
            <a:endParaRPr lang="en-US">
              <a:solidFill>
                <a:schemeClr val="tx1"/>
              </a:solidFill>
              <a:latin typeface="Arial" pitchFamily="34" charset="0"/>
              <a:ea typeface="ＭＳ Ｐゴシック" pitchFamily="1" charset="-128"/>
            </a:endParaRPr>
          </a:p>
        </p:txBody>
      </p:sp>
      <p:sp>
        <p:nvSpPr>
          <p:cNvPr id="98" name="AutoShape 46"/>
          <p:cNvSpPr>
            <a:spLocks noChangeArrowheads="1"/>
          </p:cNvSpPr>
          <p:nvPr/>
        </p:nvSpPr>
        <p:spPr bwMode="auto">
          <a:xfrm>
            <a:off x="213665" y="5007284"/>
            <a:ext cx="5520418" cy="1393515"/>
          </a:xfrm>
          <a:prstGeom prst="roundRect">
            <a:avLst>
              <a:gd name="adj" fmla="val 16667"/>
            </a:avLst>
          </a:prstGeom>
          <a:solidFill>
            <a:schemeClr val="bg1"/>
          </a:solidFill>
          <a:ln w="9525">
            <a:solidFill>
              <a:srgbClr val="336699"/>
            </a:solidFill>
            <a:round/>
            <a:headEnd/>
            <a:tailEnd/>
          </a:ln>
        </p:spPr>
        <p:txBody>
          <a:bodyPr tIns="0" numCol="5" spcCol="182880"/>
          <a:lstStyle/>
          <a:p>
            <a:pPr algn="ctr">
              <a:buClrTx/>
              <a:buFontTx/>
              <a:buNone/>
            </a:pPr>
            <a:r>
              <a:rPr lang="en-US" sz="1050" b="0" dirty="0" err="1" smtClean="0">
                <a:solidFill>
                  <a:srgbClr val="000000"/>
                </a:solidFill>
                <a:latin typeface="Calibri" pitchFamily="34" charset="0"/>
                <a:cs typeface="Calibri" pitchFamily="34" charset="0"/>
              </a:rPr>
              <a:t>MapReduce</a:t>
            </a:r>
            <a:r>
              <a:rPr lang="en-US" sz="1050" b="0" dirty="0" smtClean="0">
                <a:solidFill>
                  <a:srgbClr val="000000"/>
                </a:solidFill>
                <a:latin typeface="Calibri" pitchFamily="34" charset="0"/>
                <a:cs typeface="Calibri" pitchFamily="34" charset="0"/>
              </a:rPr>
              <a:t> Databases</a:t>
            </a:r>
          </a:p>
          <a:p>
            <a:pPr algn="ctr">
              <a:buClrTx/>
              <a:buFontTx/>
              <a:buNone/>
            </a:pPr>
            <a:endParaRPr lang="en-US" sz="1050" dirty="0" smtClean="0">
              <a:solidFill>
                <a:srgbClr val="000000"/>
              </a:solidFill>
              <a:latin typeface="Calibri" pitchFamily="34" charset="0"/>
              <a:cs typeface="Calibri" pitchFamily="34" charset="0"/>
            </a:endParaRPr>
          </a:p>
          <a:p>
            <a:pPr algn="ctr">
              <a:buClrTx/>
              <a:buFontTx/>
              <a:buNone/>
            </a:pPr>
            <a:endParaRPr lang="en-US" sz="1050" dirty="0" smtClean="0">
              <a:solidFill>
                <a:srgbClr val="000000"/>
              </a:solidFill>
              <a:latin typeface="Calibri" pitchFamily="34" charset="0"/>
              <a:cs typeface="Calibri" pitchFamily="34" charset="0"/>
            </a:endParaRPr>
          </a:p>
          <a:p>
            <a:pPr algn="ctr">
              <a:buClrTx/>
              <a:buFontTx/>
              <a:buNone/>
            </a:pPr>
            <a:endParaRPr lang="en-US" sz="1050" dirty="0" smtClean="0">
              <a:solidFill>
                <a:srgbClr val="000000"/>
              </a:solidFill>
              <a:latin typeface="Calibri" pitchFamily="34" charset="0"/>
              <a:cs typeface="Calibri" pitchFamily="34" charset="0"/>
            </a:endParaRPr>
          </a:p>
          <a:p>
            <a:pPr algn="ctr">
              <a:buClrTx/>
              <a:buFontTx/>
              <a:buNone/>
            </a:pPr>
            <a:endParaRPr lang="en-US" sz="1050" dirty="0">
              <a:solidFill>
                <a:srgbClr val="000000"/>
              </a:solidFill>
              <a:latin typeface="Calibri" pitchFamily="34" charset="0"/>
              <a:cs typeface="Calibri" pitchFamily="34" charset="0"/>
            </a:endParaRPr>
          </a:p>
          <a:p>
            <a:pPr algn="ctr">
              <a:buClrTx/>
              <a:buFontTx/>
              <a:buNone/>
            </a:pPr>
            <a:endParaRPr lang="en-US" sz="1050" dirty="0">
              <a:solidFill>
                <a:srgbClr val="000000"/>
              </a:solidFill>
              <a:latin typeface="Calibri" pitchFamily="34" charset="0"/>
              <a:cs typeface="Calibri" pitchFamily="34" charset="0"/>
            </a:endParaRPr>
          </a:p>
          <a:p>
            <a:pPr algn="ctr">
              <a:buClrTx/>
              <a:buFontTx/>
              <a:buNone/>
            </a:pPr>
            <a:r>
              <a:rPr lang="en-US" sz="1050" b="0" dirty="0" smtClean="0">
                <a:solidFill>
                  <a:srgbClr val="000000"/>
                </a:solidFill>
                <a:latin typeface="Calibri" pitchFamily="34" charset="0"/>
                <a:cs typeface="Calibri" pitchFamily="34" charset="0"/>
              </a:rPr>
              <a:t>Columnar Databases</a:t>
            </a:r>
          </a:p>
          <a:p>
            <a:pPr algn="ctr">
              <a:buClrTx/>
              <a:buFontTx/>
              <a:buNone/>
            </a:pPr>
            <a:endParaRPr lang="en-US" sz="1050" dirty="0" smtClean="0">
              <a:solidFill>
                <a:srgbClr val="000000"/>
              </a:solidFill>
              <a:latin typeface="Calibri" pitchFamily="34" charset="0"/>
              <a:cs typeface="Calibri" pitchFamily="34" charset="0"/>
            </a:endParaRPr>
          </a:p>
          <a:p>
            <a:pPr algn="ctr">
              <a:buClrTx/>
              <a:buFontTx/>
              <a:buNone/>
            </a:pPr>
            <a:endParaRPr lang="en-US" sz="1050" dirty="0" smtClean="0">
              <a:solidFill>
                <a:srgbClr val="000000"/>
              </a:solidFill>
              <a:latin typeface="Calibri" pitchFamily="34" charset="0"/>
              <a:cs typeface="Calibri" pitchFamily="34" charset="0"/>
            </a:endParaRPr>
          </a:p>
          <a:p>
            <a:pPr algn="ctr">
              <a:buClrTx/>
              <a:buFontTx/>
              <a:buNone/>
            </a:pPr>
            <a:endParaRPr lang="en-US" sz="1050" dirty="0" smtClean="0">
              <a:solidFill>
                <a:srgbClr val="000000"/>
              </a:solidFill>
              <a:latin typeface="Calibri" pitchFamily="34" charset="0"/>
              <a:cs typeface="Calibri" pitchFamily="34" charset="0"/>
            </a:endParaRPr>
          </a:p>
          <a:p>
            <a:pPr algn="ctr">
              <a:buClrTx/>
              <a:buFontTx/>
              <a:buNone/>
            </a:pPr>
            <a:endParaRPr lang="en-US" sz="1050" dirty="0">
              <a:solidFill>
                <a:srgbClr val="000000"/>
              </a:solidFill>
              <a:latin typeface="Calibri" pitchFamily="34" charset="0"/>
              <a:cs typeface="Calibri" pitchFamily="34" charset="0"/>
            </a:endParaRPr>
          </a:p>
          <a:p>
            <a:pPr algn="ctr">
              <a:buClrTx/>
              <a:buFontTx/>
              <a:buNone/>
            </a:pPr>
            <a:endParaRPr lang="en-US" sz="1050" dirty="0">
              <a:solidFill>
                <a:srgbClr val="000000"/>
              </a:solidFill>
              <a:latin typeface="Calibri" pitchFamily="34" charset="0"/>
              <a:cs typeface="Calibri" pitchFamily="34" charset="0"/>
            </a:endParaRPr>
          </a:p>
          <a:p>
            <a:pPr algn="ctr">
              <a:buClrTx/>
              <a:buFontTx/>
              <a:buNone/>
            </a:pPr>
            <a:r>
              <a:rPr lang="en-US" sz="1050" dirty="0" smtClean="0">
                <a:solidFill>
                  <a:srgbClr val="000000"/>
                </a:solidFill>
                <a:latin typeface="Calibri" pitchFamily="34" charset="0"/>
                <a:cs typeface="Calibri" pitchFamily="34" charset="0"/>
              </a:rPr>
              <a:t>Relational Databases</a:t>
            </a:r>
            <a:endParaRPr lang="en-US" sz="1050" dirty="0">
              <a:solidFill>
                <a:srgbClr val="000000"/>
              </a:solidFill>
              <a:latin typeface="Calibri" pitchFamily="34" charset="0"/>
              <a:cs typeface="Calibri" pitchFamily="34" charset="0"/>
            </a:endParaRPr>
          </a:p>
          <a:p>
            <a:pPr algn="ctr">
              <a:buClrTx/>
              <a:buFontTx/>
              <a:buNone/>
            </a:pPr>
            <a:endParaRPr lang="en-US" sz="1050" dirty="0" smtClean="0">
              <a:solidFill>
                <a:srgbClr val="000000"/>
              </a:solidFill>
              <a:latin typeface="Calibri" pitchFamily="34" charset="0"/>
              <a:cs typeface="Calibri" pitchFamily="34" charset="0"/>
            </a:endParaRPr>
          </a:p>
          <a:p>
            <a:pPr algn="ctr">
              <a:buClrTx/>
              <a:buFontTx/>
              <a:buNone/>
            </a:pPr>
            <a:endParaRPr lang="en-US" sz="1050" dirty="0" smtClean="0">
              <a:solidFill>
                <a:srgbClr val="000000"/>
              </a:solidFill>
              <a:latin typeface="Calibri" pitchFamily="34" charset="0"/>
              <a:cs typeface="Calibri" pitchFamily="34" charset="0"/>
            </a:endParaRPr>
          </a:p>
          <a:p>
            <a:pPr algn="ctr">
              <a:buClrTx/>
              <a:buFontTx/>
              <a:buNone/>
            </a:pPr>
            <a:endParaRPr lang="en-US" sz="1050" dirty="0">
              <a:solidFill>
                <a:srgbClr val="000000"/>
              </a:solidFill>
              <a:latin typeface="Calibri" pitchFamily="34" charset="0"/>
              <a:cs typeface="Calibri" pitchFamily="34" charset="0"/>
            </a:endParaRPr>
          </a:p>
          <a:p>
            <a:pPr algn="ctr">
              <a:buClrTx/>
              <a:buFontTx/>
              <a:buNone/>
            </a:pPr>
            <a:endParaRPr lang="en-US" sz="1050" dirty="0">
              <a:solidFill>
                <a:srgbClr val="000000"/>
              </a:solidFill>
              <a:latin typeface="Calibri" pitchFamily="34" charset="0"/>
              <a:cs typeface="Calibri" pitchFamily="34" charset="0"/>
            </a:endParaRPr>
          </a:p>
          <a:p>
            <a:pPr algn="ctr">
              <a:buClrTx/>
              <a:buFontTx/>
              <a:buNone/>
            </a:pPr>
            <a:endParaRPr lang="en-US" sz="1050" dirty="0" smtClean="0">
              <a:solidFill>
                <a:srgbClr val="000000"/>
              </a:solidFill>
              <a:latin typeface="Calibri" pitchFamily="34" charset="0"/>
              <a:cs typeface="Calibri" pitchFamily="34" charset="0"/>
            </a:endParaRPr>
          </a:p>
          <a:p>
            <a:pPr algn="ctr">
              <a:buClrTx/>
              <a:buFontTx/>
              <a:buNone/>
            </a:pPr>
            <a:r>
              <a:rPr lang="en-US" sz="1050" dirty="0" smtClean="0">
                <a:solidFill>
                  <a:srgbClr val="000000"/>
                </a:solidFill>
                <a:latin typeface="Calibri" pitchFamily="34" charset="0"/>
                <a:cs typeface="Calibri" pitchFamily="34" charset="0"/>
              </a:rPr>
              <a:t>Multi-dimensional Databases</a:t>
            </a:r>
          </a:p>
          <a:p>
            <a:pPr algn="ctr">
              <a:buClrTx/>
              <a:buFontTx/>
              <a:buNone/>
            </a:pPr>
            <a:endParaRPr lang="en-US" sz="1050" dirty="0" smtClean="0">
              <a:solidFill>
                <a:srgbClr val="000000"/>
              </a:solidFill>
              <a:latin typeface="Calibri" pitchFamily="34" charset="0"/>
              <a:cs typeface="Calibri" pitchFamily="34" charset="0"/>
            </a:endParaRPr>
          </a:p>
          <a:p>
            <a:pPr algn="ctr">
              <a:buClrTx/>
              <a:buFontTx/>
              <a:buNone/>
            </a:pPr>
            <a:endParaRPr lang="en-US" sz="1050" dirty="0" smtClean="0">
              <a:solidFill>
                <a:srgbClr val="000000"/>
              </a:solidFill>
              <a:latin typeface="Calibri" pitchFamily="34" charset="0"/>
              <a:cs typeface="Calibri" pitchFamily="34" charset="0"/>
            </a:endParaRPr>
          </a:p>
          <a:p>
            <a:pPr algn="ctr">
              <a:buClrTx/>
              <a:buFontTx/>
              <a:buNone/>
            </a:pPr>
            <a:endParaRPr lang="en-US" sz="1050" dirty="0" smtClean="0">
              <a:solidFill>
                <a:srgbClr val="000000"/>
              </a:solidFill>
              <a:latin typeface="Calibri" pitchFamily="34" charset="0"/>
              <a:cs typeface="Calibri" pitchFamily="34" charset="0"/>
            </a:endParaRPr>
          </a:p>
          <a:p>
            <a:pPr algn="ctr">
              <a:buClrTx/>
              <a:buFontTx/>
              <a:buNone/>
            </a:pPr>
            <a:endParaRPr lang="en-US" sz="1050" dirty="0">
              <a:solidFill>
                <a:srgbClr val="000000"/>
              </a:solidFill>
              <a:latin typeface="Calibri" pitchFamily="34" charset="0"/>
              <a:cs typeface="Calibri" pitchFamily="34" charset="0"/>
            </a:endParaRPr>
          </a:p>
          <a:p>
            <a:pPr algn="ctr">
              <a:buClrTx/>
              <a:buFontTx/>
              <a:buNone/>
            </a:pPr>
            <a:r>
              <a:rPr lang="en-US" sz="1050" dirty="0" smtClean="0">
                <a:solidFill>
                  <a:srgbClr val="000000"/>
                </a:solidFill>
                <a:latin typeface="Calibri" pitchFamily="34" charset="0"/>
                <a:cs typeface="Calibri" pitchFamily="34" charset="0"/>
              </a:rPr>
              <a:t>User &amp; Departmental Data</a:t>
            </a:r>
            <a:endParaRPr lang="en-US" sz="1050" dirty="0">
              <a:solidFill>
                <a:srgbClr val="000000"/>
              </a:solidFill>
              <a:latin typeface="Calibri" pitchFamily="34" charset="0"/>
              <a:cs typeface="Calibri" pitchFamily="34" charset="0"/>
            </a:endParaRPr>
          </a:p>
        </p:txBody>
      </p:sp>
      <p:pic>
        <p:nvPicPr>
          <p:cNvPr id="99" name="Picture 2" descr="Amazon Web Services"/>
          <p:cNvPicPr>
            <a:picLocks noChangeAspect="1" noChangeArrowheads="1"/>
          </p:cNvPicPr>
          <p:nvPr/>
        </p:nvPicPr>
        <p:blipFill>
          <a:blip r:embed="rId6" cstate="print"/>
          <a:srcRect/>
          <a:stretch>
            <a:fillRect/>
          </a:stretch>
        </p:blipFill>
        <p:spPr bwMode="auto">
          <a:xfrm>
            <a:off x="329370" y="5551906"/>
            <a:ext cx="457200" cy="167011"/>
          </a:xfrm>
          <a:prstGeom prst="rect">
            <a:avLst/>
          </a:prstGeom>
          <a:solidFill>
            <a:srgbClr val="557B9F"/>
          </a:solidFill>
          <a:ln w="19050" cap="flat" cmpd="sng" algn="ctr">
            <a:noFill/>
            <a:prstDash val="solid"/>
            <a:round/>
            <a:headEnd type="none" w="med" len="med"/>
            <a:tailEnd type="stealth" w="med" len="sm"/>
          </a:ln>
          <a:effectLst/>
        </p:spPr>
      </p:pic>
      <p:pic>
        <p:nvPicPr>
          <p:cNvPr id="100" name="Picture 4" descr="Hadoop"/>
          <p:cNvPicPr>
            <a:picLocks noChangeAspect="1" noChangeArrowheads="1"/>
          </p:cNvPicPr>
          <p:nvPr/>
        </p:nvPicPr>
        <p:blipFill>
          <a:blip r:embed="rId7" cstate="print"/>
          <a:srcRect/>
          <a:stretch>
            <a:fillRect/>
          </a:stretch>
        </p:blipFill>
        <p:spPr bwMode="auto">
          <a:xfrm>
            <a:off x="297620" y="5871482"/>
            <a:ext cx="548640" cy="129673"/>
          </a:xfrm>
          <a:prstGeom prst="rect">
            <a:avLst/>
          </a:prstGeom>
          <a:solidFill>
            <a:srgbClr val="557B9F"/>
          </a:solidFill>
          <a:ln w="19050" cap="flat" cmpd="sng" algn="ctr">
            <a:noFill/>
            <a:prstDash val="solid"/>
            <a:round/>
            <a:headEnd type="none" w="med" len="med"/>
            <a:tailEnd type="stealth" w="med" len="sm"/>
          </a:ln>
          <a:effectLst/>
        </p:spPr>
      </p:pic>
      <p:pic>
        <p:nvPicPr>
          <p:cNvPr id="101" name="Picture 5"/>
          <p:cNvPicPr>
            <a:picLocks noChangeAspect="1" noChangeArrowheads="1"/>
          </p:cNvPicPr>
          <p:nvPr/>
        </p:nvPicPr>
        <p:blipFill>
          <a:blip r:embed="rId8" cstate="print"/>
          <a:srcRect/>
          <a:stretch>
            <a:fillRect/>
          </a:stretch>
        </p:blipFill>
        <p:spPr bwMode="auto">
          <a:xfrm>
            <a:off x="835936" y="5431751"/>
            <a:ext cx="365760" cy="120155"/>
          </a:xfrm>
          <a:prstGeom prst="rect">
            <a:avLst/>
          </a:prstGeom>
          <a:solidFill>
            <a:srgbClr val="557B9F"/>
          </a:solidFill>
          <a:ln w="19050" cap="flat" cmpd="sng" algn="ctr">
            <a:noFill/>
            <a:prstDash val="solid"/>
            <a:round/>
            <a:headEnd type="none" w="med" len="med"/>
            <a:tailEnd type="stealth" w="med" len="sm"/>
          </a:ln>
          <a:effectLst/>
        </p:spPr>
      </p:pic>
      <p:pic>
        <p:nvPicPr>
          <p:cNvPr id="102" name="Picture 7" descr=" Aster Data"/>
          <p:cNvPicPr>
            <a:picLocks noChangeAspect="1" noChangeArrowheads="1"/>
          </p:cNvPicPr>
          <p:nvPr/>
        </p:nvPicPr>
        <p:blipFill>
          <a:blip r:embed="rId9" cstate="print"/>
          <a:srcRect/>
          <a:stretch>
            <a:fillRect/>
          </a:stretch>
        </p:blipFill>
        <p:spPr bwMode="auto">
          <a:xfrm>
            <a:off x="375090" y="6114150"/>
            <a:ext cx="457200" cy="182259"/>
          </a:xfrm>
          <a:prstGeom prst="rect">
            <a:avLst/>
          </a:prstGeom>
          <a:solidFill>
            <a:srgbClr val="557B9F"/>
          </a:solidFill>
          <a:ln w="19050" cap="flat" cmpd="sng" algn="ctr">
            <a:noFill/>
            <a:prstDash val="solid"/>
            <a:round/>
            <a:headEnd type="none" w="med" len="med"/>
            <a:tailEnd type="stealth" w="med" len="sm"/>
          </a:ln>
          <a:effectLst/>
        </p:spPr>
      </p:pic>
      <p:pic>
        <p:nvPicPr>
          <p:cNvPr id="103" name="Picture 8" descr="http://siliconangle.com/files/2011/05/greenplum-logo-110x150.jpg"/>
          <p:cNvPicPr>
            <a:picLocks noChangeAspect="1" noChangeArrowheads="1"/>
          </p:cNvPicPr>
          <p:nvPr/>
        </p:nvPicPr>
        <p:blipFill>
          <a:blip r:embed="rId10" cstate="print"/>
          <a:srcRect/>
          <a:stretch>
            <a:fillRect/>
          </a:stretch>
        </p:blipFill>
        <p:spPr bwMode="auto">
          <a:xfrm>
            <a:off x="900298" y="5690105"/>
            <a:ext cx="365760" cy="499947"/>
          </a:xfrm>
          <a:prstGeom prst="rect">
            <a:avLst/>
          </a:prstGeom>
          <a:solidFill>
            <a:srgbClr val="557B9F"/>
          </a:solidFill>
          <a:ln w="19050" cap="flat" cmpd="sng" algn="ctr">
            <a:noFill/>
            <a:prstDash val="solid"/>
            <a:round/>
            <a:headEnd type="none" w="med" len="med"/>
            <a:tailEnd type="stealth" w="med" len="sm"/>
          </a:ln>
          <a:effectLst/>
        </p:spPr>
      </p:pic>
      <p:pic>
        <p:nvPicPr>
          <p:cNvPr id="104" name="Picture 10" descr="SAND Logo"/>
          <p:cNvPicPr>
            <a:picLocks noChangeAspect="1" noChangeArrowheads="1"/>
          </p:cNvPicPr>
          <p:nvPr/>
        </p:nvPicPr>
        <p:blipFill>
          <a:blip r:embed="rId11" cstate="print"/>
          <a:srcRect/>
          <a:stretch>
            <a:fillRect/>
          </a:stretch>
        </p:blipFill>
        <p:spPr bwMode="auto">
          <a:xfrm>
            <a:off x="1532915" y="5491828"/>
            <a:ext cx="457200" cy="70221"/>
          </a:xfrm>
          <a:prstGeom prst="rect">
            <a:avLst/>
          </a:prstGeom>
          <a:noFill/>
          <a:ln w="19050" cap="flat" cmpd="sng" algn="ctr">
            <a:noFill/>
            <a:prstDash val="solid"/>
            <a:round/>
            <a:headEnd type="none" w="med" len="med"/>
            <a:tailEnd type="stealth" w="med" len="sm"/>
          </a:ln>
          <a:effectLst/>
        </p:spPr>
      </p:pic>
      <p:pic>
        <p:nvPicPr>
          <p:cNvPr id="105" name="Picture 11"/>
          <p:cNvPicPr>
            <a:picLocks noChangeAspect="1" noChangeArrowheads="1"/>
          </p:cNvPicPr>
          <p:nvPr/>
        </p:nvPicPr>
        <p:blipFill>
          <a:blip r:embed="rId12" cstate="print"/>
          <a:srcRect/>
          <a:stretch>
            <a:fillRect/>
          </a:stretch>
        </p:blipFill>
        <p:spPr bwMode="auto">
          <a:xfrm>
            <a:off x="1891690" y="5649517"/>
            <a:ext cx="502920" cy="107964"/>
          </a:xfrm>
          <a:prstGeom prst="rect">
            <a:avLst/>
          </a:prstGeom>
          <a:solidFill>
            <a:srgbClr val="557B9F"/>
          </a:solidFill>
          <a:ln w="19050" cap="flat" cmpd="sng" algn="ctr">
            <a:noFill/>
            <a:prstDash val="solid"/>
            <a:round/>
            <a:headEnd type="none" w="med" len="med"/>
            <a:tailEnd type="stealth" w="med" len="sm"/>
          </a:ln>
          <a:effectLst/>
        </p:spPr>
      </p:pic>
      <p:pic>
        <p:nvPicPr>
          <p:cNvPr id="106" name="Picture 16" descr="http://cdn.information-management.com/media/newspics/ParAccelLogo.jpg"/>
          <p:cNvPicPr>
            <a:picLocks noChangeAspect="1" noChangeArrowheads="1"/>
          </p:cNvPicPr>
          <p:nvPr/>
        </p:nvPicPr>
        <p:blipFill>
          <a:blip r:embed="rId13" cstate="print"/>
          <a:srcRect/>
          <a:stretch>
            <a:fillRect/>
          </a:stretch>
        </p:blipFill>
        <p:spPr bwMode="auto">
          <a:xfrm>
            <a:off x="1378927" y="6219297"/>
            <a:ext cx="548640" cy="140404"/>
          </a:xfrm>
          <a:prstGeom prst="rect">
            <a:avLst/>
          </a:prstGeom>
          <a:solidFill>
            <a:srgbClr val="557B9F"/>
          </a:solidFill>
          <a:ln w="19050" cap="flat" cmpd="sng" algn="ctr">
            <a:noFill/>
            <a:prstDash val="solid"/>
            <a:round/>
            <a:headEnd type="none" w="med" len="med"/>
            <a:tailEnd type="stealth" w="med" len="sm"/>
          </a:ln>
          <a:effectLst/>
        </p:spPr>
      </p:pic>
      <p:pic>
        <p:nvPicPr>
          <p:cNvPr id="107" name="Picture 18" descr="http://www.datric.com/images/vertica-logo.gif"/>
          <p:cNvPicPr>
            <a:picLocks noChangeAspect="1" noChangeArrowheads="1"/>
          </p:cNvPicPr>
          <p:nvPr/>
        </p:nvPicPr>
        <p:blipFill>
          <a:blip r:embed="rId14" cstate="print"/>
          <a:srcRect/>
          <a:stretch>
            <a:fillRect/>
          </a:stretch>
        </p:blipFill>
        <p:spPr bwMode="auto">
          <a:xfrm>
            <a:off x="1356702" y="5929397"/>
            <a:ext cx="457200" cy="226295"/>
          </a:xfrm>
          <a:prstGeom prst="rect">
            <a:avLst/>
          </a:prstGeom>
          <a:solidFill>
            <a:srgbClr val="557B9F"/>
          </a:solidFill>
          <a:ln w="19050" cap="flat" cmpd="sng" algn="ctr">
            <a:noFill/>
            <a:prstDash val="solid"/>
            <a:round/>
            <a:headEnd type="none" w="med" len="med"/>
            <a:tailEnd type="stealth" w="med" len="sm"/>
          </a:ln>
          <a:effectLst/>
        </p:spPr>
      </p:pic>
      <p:pic>
        <p:nvPicPr>
          <p:cNvPr id="108" name="Picture 20" descr="http://www.exasol.com/fileadmin/content-all/logo/Logos_EXASOL/EXASOL_AG_Logo_100mm.jpg"/>
          <p:cNvPicPr>
            <a:picLocks noChangeAspect="1" noChangeArrowheads="1"/>
          </p:cNvPicPr>
          <p:nvPr/>
        </p:nvPicPr>
        <p:blipFill>
          <a:blip r:embed="rId15" cstate="print"/>
          <a:srcRect/>
          <a:stretch>
            <a:fillRect/>
          </a:stretch>
        </p:blipFill>
        <p:spPr bwMode="auto">
          <a:xfrm>
            <a:off x="1363724" y="5651666"/>
            <a:ext cx="457200" cy="134501"/>
          </a:xfrm>
          <a:prstGeom prst="rect">
            <a:avLst/>
          </a:prstGeom>
          <a:solidFill>
            <a:srgbClr val="557B9F"/>
          </a:solidFill>
          <a:ln w="19050" cap="flat" cmpd="sng" algn="ctr">
            <a:noFill/>
            <a:prstDash val="solid"/>
            <a:round/>
            <a:headEnd type="none" w="med" len="med"/>
            <a:tailEnd type="stealth" w="med" len="sm"/>
          </a:ln>
          <a:effectLst/>
        </p:spPr>
      </p:pic>
      <p:pic>
        <p:nvPicPr>
          <p:cNvPr id="109" name="Picture 24" descr="http://www.programa.co.id/Images/SybaseIQ_Logo(Edit).jpg"/>
          <p:cNvPicPr>
            <a:picLocks noChangeAspect="1" noChangeArrowheads="1"/>
          </p:cNvPicPr>
          <p:nvPr/>
        </p:nvPicPr>
        <p:blipFill>
          <a:blip r:embed="rId16" cstate="print"/>
          <a:srcRect/>
          <a:stretch>
            <a:fillRect/>
          </a:stretch>
        </p:blipFill>
        <p:spPr bwMode="auto">
          <a:xfrm>
            <a:off x="2016691" y="6027576"/>
            <a:ext cx="274320" cy="274292"/>
          </a:xfrm>
          <a:prstGeom prst="rect">
            <a:avLst/>
          </a:prstGeom>
          <a:solidFill>
            <a:srgbClr val="557B9F"/>
          </a:solidFill>
          <a:ln w="19050" cap="flat" cmpd="sng" algn="ctr">
            <a:noFill/>
            <a:prstDash val="solid"/>
            <a:round/>
            <a:headEnd type="none" w="med" len="med"/>
            <a:tailEnd type="stealth" w="med" len="sm"/>
          </a:ln>
          <a:effectLst/>
        </p:spPr>
      </p:pic>
      <p:pic>
        <p:nvPicPr>
          <p:cNvPr id="110" name="Picture 2"/>
          <p:cNvPicPr>
            <a:picLocks noChangeAspect="1" noChangeArrowheads="1"/>
          </p:cNvPicPr>
          <p:nvPr/>
        </p:nvPicPr>
        <p:blipFill>
          <a:blip r:embed="rId17" cstate="print"/>
          <a:srcRect l="36281" t="41965" r="39732" b="50748"/>
          <a:stretch>
            <a:fillRect/>
          </a:stretch>
        </p:blipFill>
        <p:spPr bwMode="auto">
          <a:xfrm>
            <a:off x="1850415" y="5828636"/>
            <a:ext cx="502920" cy="114256"/>
          </a:xfrm>
          <a:prstGeom prst="rect">
            <a:avLst/>
          </a:prstGeom>
          <a:solidFill>
            <a:srgbClr val="557B9F"/>
          </a:solidFill>
          <a:ln w="19050" cap="flat" cmpd="sng" algn="ctr">
            <a:noFill/>
            <a:prstDash val="solid"/>
            <a:round/>
            <a:headEnd type="none" w="med" len="med"/>
            <a:tailEnd type="stealth" w="med" len="sm"/>
          </a:ln>
          <a:effectLst/>
        </p:spPr>
      </p:pic>
      <p:pic>
        <p:nvPicPr>
          <p:cNvPr id="111" name="Picture 10"/>
          <p:cNvPicPr>
            <a:picLocks noChangeAspect="1" noChangeArrowheads="1"/>
          </p:cNvPicPr>
          <p:nvPr/>
        </p:nvPicPr>
        <p:blipFill>
          <a:blip r:embed="rId18" cstate="print"/>
          <a:srcRect/>
          <a:stretch>
            <a:fillRect/>
          </a:stretch>
        </p:blipFill>
        <p:spPr bwMode="auto">
          <a:xfrm>
            <a:off x="2975553" y="5765305"/>
            <a:ext cx="365760" cy="287682"/>
          </a:xfrm>
          <a:prstGeom prst="rect">
            <a:avLst/>
          </a:prstGeom>
          <a:solidFill>
            <a:srgbClr val="557B9F"/>
          </a:solidFill>
          <a:ln w="19050" cap="flat" cmpd="sng" algn="ctr">
            <a:noFill/>
            <a:prstDash val="solid"/>
            <a:round/>
            <a:headEnd type="none" w="med" len="med"/>
            <a:tailEnd type="stealth" w="med" len="sm"/>
          </a:ln>
          <a:effectLst/>
        </p:spPr>
      </p:pic>
      <p:pic>
        <p:nvPicPr>
          <p:cNvPr id="113" name="Picture 30" descr="http://www.2e2.com/assets/images/partner-logos/Kognitio-logo.jpg"/>
          <p:cNvPicPr>
            <a:picLocks noChangeAspect="1" noChangeArrowheads="1"/>
          </p:cNvPicPr>
          <p:nvPr/>
        </p:nvPicPr>
        <p:blipFill>
          <a:blip r:embed="rId19" cstate="print"/>
          <a:srcRect/>
          <a:stretch>
            <a:fillRect/>
          </a:stretch>
        </p:blipFill>
        <p:spPr bwMode="auto">
          <a:xfrm>
            <a:off x="2507798" y="5815180"/>
            <a:ext cx="457200" cy="105079"/>
          </a:xfrm>
          <a:prstGeom prst="rect">
            <a:avLst/>
          </a:prstGeom>
          <a:solidFill>
            <a:srgbClr val="557B9F"/>
          </a:solidFill>
          <a:ln w="19050" cap="flat" cmpd="sng" algn="ctr">
            <a:noFill/>
            <a:prstDash val="solid"/>
            <a:round/>
            <a:headEnd type="none" w="med" len="med"/>
            <a:tailEnd type="stealth" w="med" len="sm"/>
          </a:ln>
          <a:effectLst/>
        </p:spPr>
      </p:pic>
      <p:pic>
        <p:nvPicPr>
          <p:cNvPr id="114" name="Picture 32" descr="data warehouse appliance"/>
          <p:cNvPicPr>
            <a:picLocks noChangeAspect="1" noChangeArrowheads="1"/>
          </p:cNvPicPr>
          <p:nvPr/>
        </p:nvPicPr>
        <p:blipFill>
          <a:blip r:embed="rId20" cstate="print"/>
          <a:srcRect l="13663" t="37695"/>
          <a:stretch>
            <a:fillRect/>
          </a:stretch>
        </p:blipFill>
        <p:spPr bwMode="auto">
          <a:xfrm>
            <a:off x="2431926" y="6012220"/>
            <a:ext cx="457200" cy="127404"/>
          </a:xfrm>
          <a:prstGeom prst="rect">
            <a:avLst/>
          </a:prstGeom>
          <a:solidFill>
            <a:srgbClr val="557B9F"/>
          </a:solidFill>
          <a:ln w="19050" cap="flat" cmpd="sng" algn="ctr">
            <a:noFill/>
            <a:prstDash val="solid"/>
            <a:round/>
            <a:headEnd type="none" w="med" len="med"/>
            <a:tailEnd type="stealth" w="med" len="sm"/>
          </a:ln>
          <a:effectLst/>
        </p:spPr>
      </p:pic>
      <p:pic>
        <p:nvPicPr>
          <p:cNvPr id="115" name="Picture 38" descr="http://empoweredholdings.com/wp-content/uploads/2010/04/Teradata_Logo.jpg"/>
          <p:cNvPicPr>
            <a:picLocks noChangeAspect="1" noChangeArrowheads="1"/>
          </p:cNvPicPr>
          <p:nvPr/>
        </p:nvPicPr>
        <p:blipFill>
          <a:blip r:embed="rId21" cstate="print"/>
          <a:srcRect/>
          <a:stretch>
            <a:fillRect/>
          </a:stretch>
        </p:blipFill>
        <p:spPr bwMode="auto">
          <a:xfrm>
            <a:off x="3074060" y="5602180"/>
            <a:ext cx="365760" cy="116737"/>
          </a:xfrm>
          <a:prstGeom prst="rect">
            <a:avLst/>
          </a:prstGeom>
          <a:solidFill>
            <a:srgbClr val="557B9F"/>
          </a:solidFill>
          <a:ln w="19050" cap="flat" cmpd="sng" algn="ctr">
            <a:noFill/>
            <a:prstDash val="solid"/>
            <a:round/>
            <a:headEnd type="none" w="med" len="med"/>
            <a:tailEnd type="stealth" w="med" len="sm"/>
          </a:ln>
          <a:effectLst/>
        </p:spPr>
      </p:pic>
      <p:pic>
        <p:nvPicPr>
          <p:cNvPr id="116" name="Picture 55" descr="http://blogs.technet.com/blogfiles/dataplatforminsider/WindowsLiveWriter/ExhibitingatTDWIWorldConferenceANDCelebr_C64F/image_2.png"/>
          <p:cNvPicPr>
            <a:picLocks noChangeAspect="1" noChangeArrowheads="1"/>
          </p:cNvPicPr>
          <p:nvPr/>
        </p:nvPicPr>
        <p:blipFill>
          <a:blip r:embed="rId22" cstate="print"/>
          <a:srcRect/>
          <a:stretch>
            <a:fillRect/>
          </a:stretch>
        </p:blipFill>
        <p:spPr bwMode="auto">
          <a:xfrm>
            <a:off x="2514157" y="6202795"/>
            <a:ext cx="457200" cy="114324"/>
          </a:xfrm>
          <a:prstGeom prst="rect">
            <a:avLst/>
          </a:prstGeom>
          <a:solidFill>
            <a:srgbClr val="557B9F"/>
          </a:solidFill>
          <a:ln w="19050" cap="flat" cmpd="sng" algn="ctr">
            <a:noFill/>
            <a:prstDash val="solid"/>
            <a:round/>
            <a:headEnd type="none" w="med" len="med"/>
            <a:tailEnd type="stealth" w="med" len="sm"/>
          </a:ln>
          <a:effectLst/>
        </p:spPr>
      </p:pic>
      <p:grpSp>
        <p:nvGrpSpPr>
          <p:cNvPr id="3" name="Group 2"/>
          <p:cNvGrpSpPr/>
          <p:nvPr/>
        </p:nvGrpSpPr>
        <p:grpSpPr>
          <a:xfrm>
            <a:off x="2497290" y="5621504"/>
            <a:ext cx="486417" cy="184666"/>
            <a:chOff x="2497290" y="5621504"/>
            <a:chExt cx="486417" cy="184666"/>
          </a:xfrm>
        </p:grpSpPr>
        <p:sp>
          <p:nvSpPr>
            <p:cNvPr id="112" name="TextBox 11"/>
            <p:cNvSpPr txBox="1">
              <a:spLocks noChangeArrowheads="1"/>
            </p:cNvSpPr>
            <p:nvPr/>
          </p:nvSpPr>
          <p:spPr bwMode="auto">
            <a:xfrm>
              <a:off x="2497290" y="5621504"/>
              <a:ext cx="486417" cy="184666"/>
            </a:xfrm>
            <a:prstGeom prst="rect">
              <a:avLst/>
            </a:prstGeom>
            <a:noFill/>
            <a:ln w="9525">
              <a:noFill/>
              <a:miter lim="800000"/>
              <a:headEnd/>
              <a:tailEnd/>
            </a:ln>
          </p:spPr>
          <p:txBody>
            <a:bodyPr wrap="square">
              <a:spAutoFit/>
            </a:bodyPr>
            <a:lstStyle/>
            <a:p>
              <a:pPr>
                <a:buClr>
                  <a:srgbClr val="EDA328"/>
                </a:buClr>
                <a:buSzPct val="85000"/>
                <a:buFont typeface="Marlett" pitchFamily="2" charset="2"/>
                <a:buNone/>
              </a:pPr>
              <a:r>
                <a:rPr lang="en-US" sz="600" dirty="0" err="1">
                  <a:solidFill>
                    <a:srgbClr val="000000"/>
                  </a:solidFill>
                  <a:latin typeface="Frutiger LT 57 Cn" charset="0"/>
                </a:rPr>
                <a:t>Exadata</a:t>
              </a:r>
              <a:endParaRPr lang="en-US" sz="600" dirty="0">
                <a:solidFill>
                  <a:srgbClr val="000000"/>
                </a:solidFill>
                <a:latin typeface="Frutiger LT 57 Cn" charset="0"/>
              </a:endParaRPr>
            </a:p>
          </p:txBody>
        </p:sp>
        <p:pic>
          <p:nvPicPr>
            <p:cNvPr id="117" name="Picture 26" descr="http://www.oracleimg.com/us/assets/oralogo-small.gif"/>
            <p:cNvPicPr>
              <a:picLocks noChangeAspect="1" noChangeArrowheads="1"/>
            </p:cNvPicPr>
            <p:nvPr/>
          </p:nvPicPr>
          <p:blipFill>
            <a:blip r:embed="rId23" cstate="print"/>
            <a:srcRect/>
            <a:stretch>
              <a:fillRect/>
            </a:stretch>
          </p:blipFill>
          <p:spPr bwMode="auto">
            <a:xfrm>
              <a:off x="2552792" y="5629181"/>
              <a:ext cx="365760" cy="49398"/>
            </a:xfrm>
            <a:prstGeom prst="rect">
              <a:avLst/>
            </a:prstGeom>
            <a:solidFill>
              <a:srgbClr val="557B9F"/>
            </a:solidFill>
            <a:ln w="19050" cap="flat" cmpd="sng" algn="ctr">
              <a:noFill/>
              <a:prstDash val="solid"/>
              <a:round/>
              <a:headEnd type="none" w="med" len="med"/>
              <a:tailEnd type="stealth" w="med" len="sm"/>
            </a:ln>
            <a:effectLst/>
          </p:spPr>
        </p:pic>
      </p:grpSp>
      <p:grpSp>
        <p:nvGrpSpPr>
          <p:cNvPr id="118" name="Group 117"/>
          <p:cNvGrpSpPr/>
          <p:nvPr/>
        </p:nvGrpSpPr>
        <p:grpSpPr>
          <a:xfrm>
            <a:off x="2848035" y="6114150"/>
            <a:ext cx="618667" cy="311474"/>
            <a:chOff x="7683741" y="3032296"/>
            <a:chExt cx="522866" cy="231326"/>
          </a:xfrm>
        </p:grpSpPr>
        <p:pic>
          <p:nvPicPr>
            <p:cNvPr id="119" name="Picture 11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837304" y="3032296"/>
              <a:ext cx="231841" cy="122154"/>
            </a:xfrm>
            <a:prstGeom prst="rect">
              <a:avLst/>
            </a:prstGeom>
          </p:spPr>
        </p:pic>
        <p:sp>
          <p:nvSpPr>
            <p:cNvPr id="120" name="TextBox 119"/>
            <p:cNvSpPr txBox="1"/>
            <p:nvPr/>
          </p:nvSpPr>
          <p:spPr>
            <a:xfrm>
              <a:off x="7683741" y="3115045"/>
              <a:ext cx="522866" cy="148577"/>
            </a:xfrm>
            <a:prstGeom prst="rect">
              <a:avLst/>
            </a:prstGeom>
            <a:noFill/>
          </p:spPr>
          <p:txBody>
            <a:bodyPr wrap="square" rtlCol="0">
              <a:spAutoFit/>
            </a:bodyPr>
            <a:lstStyle/>
            <a:p>
              <a:pPr>
                <a:buSzPct val="85000"/>
                <a:buFont typeface="Marlett" pitchFamily="2" charset="2"/>
                <a:buNone/>
              </a:pPr>
              <a:r>
                <a:rPr lang="en-US" sz="700" dirty="0" smtClean="0">
                  <a:solidFill>
                    <a:srgbClr val="000000">
                      <a:lumMod val="75000"/>
                      <a:lumOff val="25000"/>
                    </a:srgbClr>
                  </a:solidFill>
                  <a:latin typeface="Aharoni" pitchFamily="2" charset="-79"/>
                  <a:cs typeface="Aharoni" pitchFamily="2" charset="-79"/>
                </a:rPr>
                <a:t>HANA</a:t>
              </a:r>
              <a:endParaRPr lang="en-US" sz="600" dirty="0" smtClean="0">
                <a:solidFill>
                  <a:srgbClr val="000000">
                    <a:lumMod val="75000"/>
                    <a:lumOff val="25000"/>
                  </a:srgbClr>
                </a:solidFill>
                <a:latin typeface="Aharoni" pitchFamily="2" charset="-79"/>
                <a:cs typeface="Aharoni" pitchFamily="2" charset="-79"/>
              </a:endParaRPr>
            </a:p>
          </p:txBody>
        </p:sp>
      </p:grpSp>
      <p:pic>
        <p:nvPicPr>
          <p:cNvPr id="121" name="Picture 13" descr="Sybase Business Intelligence Solutions - Database Management, Data Warehousing Software, Mobile Enterprise Applications and Messaging"/>
          <p:cNvPicPr>
            <a:picLocks noChangeAspect="1" noChangeArrowheads="1"/>
          </p:cNvPicPr>
          <p:nvPr/>
        </p:nvPicPr>
        <p:blipFill>
          <a:blip r:embed="rId25" cstate="print"/>
          <a:srcRect t="19038" r="47768" b="15828"/>
          <a:stretch>
            <a:fillRect/>
          </a:stretch>
        </p:blipFill>
        <p:spPr bwMode="auto">
          <a:xfrm>
            <a:off x="3375851" y="6186753"/>
            <a:ext cx="365760" cy="146407"/>
          </a:xfrm>
          <a:prstGeom prst="rect">
            <a:avLst/>
          </a:prstGeom>
          <a:solidFill>
            <a:srgbClr val="557B9F"/>
          </a:solidFill>
          <a:ln w="19050" cap="flat" cmpd="sng" algn="ctr">
            <a:noFill/>
            <a:prstDash val="solid"/>
            <a:round/>
            <a:headEnd type="none" w="med" len="med"/>
            <a:tailEnd type="stealth" w="med" len="sm"/>
          </a:ln>
          <a:effectLst/>
        </p:spPr>
      </p:pic>
      <p:pic>
        <p:nvPicPr>
          <p:cNvPr id="122" name="Picture 39"/>
          <p:cNvPicPr>
            <a:picLocks noChangeAspect="1" noChangeArrowheads="1"/>
          </p:cNvPicPr>
          <p:nvPr/>
        </p:nvPicPr>
        <p:blipFill>
          <a:blip r:embed="rId26" cstate="print"/>
          <a:srcRect/>
          <a:stretch>
            <a:fillRect/>
          </a:stretch>
        </p:blipFill>
        <p:spPr bwMode="auto">
          <a:xfrm>
            <a:off x="3256940" y="5436193"/>
            <a:ext cx="365760" cy="111269"/>
          </a:xfrm>
          <a:prstGeom prst="rect">
            <a:avLst/>
          </a:prstGeom>
          <a:solidFill>
            <a:srgbClr val="557B9F"/>
          </a:solidFill>
          <a:ln w="19050" cap="flat" cmpd="sng" algn="ctr">
            <a:noFill/>
            <a:prstDash val="solid"/>
            <a:round/>
            <a:headEnd type="none" w="med" len="med"/>
            <a:tailEnd type="stealth" w="med" len="sm"/>
          </a:ln>
          <a:effectLst/>
        </p:spPr>
      </p:pic>
      <p:pic>
        <p:nvPicPr>
          <p:cNvPr id="123" name="Picture 41" descr="http://www.sofsem.cz/sofsem00/pictures/Oracle_logo.gif"/>
          <p:cNvPicPr>
            <a:picLocks noChangeAspect="1" noChangeArrowheads="1"/>
          </p:cNvPicPr>
          <p:nvPr/>
        </p:nvPicPr>
        <p:blipFill>
          <a:blip r:embed="rId27" cstate="print"/>
          <a:srcRect/>
          <a:stretch>
            <a:fillRect/>
          </a:stretch>
        </p:blipFill>
        <p:spPr bwMode="auto">
          <a:xfrm>
            <a:off x="3644290" y="5840897"/>
            <a:ext cx="365760" cy="45654"/>
          </a:xfrm>
          <a:prstGeom prst="rect">
            <a:avLst/>
          </a:prstGeom>
          <a:solidFill>
            <a:srgbClr val="557B9F"/>
          </a:solidFill>
          <a:ln w="19050" cap="flat" cmpd="sng" algn="ctr">
            <a:noFill/>
            <a:prstDash val="solid"/>
            <a:round/>
            <a:headEnd type="none" w="med" len="med"/>
            <a:tailEnd type="stealth" w="med" len="sm"/>
          </a:ln>
          <a:effectLst/>
        </p:spPr>
      </p:pic>
      <p:pic>
        <p:nvPicPr>
          <p:cNvPr id="124" name="Picture 43" descr="http://www.smithinst.ac.uk/Images/CorpLogos/InformixLogo"/>
          <p:cNvPicPr>
            <a:picLocks noChangeAspect="1" noChangeArrowheads="1"/>
          </p:cNvPicPr>
          <p:nvPr/>
        </p:nvPicPr>
        <p:blipFill>
          <a:blip r:embed="rId28" cstate="print"/>
          <a:srcRect t="27798" b="29956"/>
          <a:stretch>
            <a:fillRect/>
          </a:stretch>
        </p:blipFill>
        <p:spPr bwMode="auto">
          <a:xfrm>
            <a:off x="3654767" y="5600401"/>
            <a:ext cx="365760" cy="156355"/>
          </a:xfrm>
          <a:prstGeom prst="rect">
            <a:avLst/>
          </a:prstGeom>
          <a:solidFill>
            <a:srgbClr val="557B9F"/>
          </a:solidFill>
          <a:ln w="19050" cap="flat" cmpd="sng" algn="ctr">
            <a:noFill/>
            <a:prstDash val="solid"/>
            <a:round/>
            <a:headEnd type="none" w="med" len="med"/>
            <a:tailEnd type="stealth" w="med" len="sm"/>
          </a:ln>
          <a:effectLst/>
        </p:spPr>
      </p:pic>
      <p:pic>
        <p:nvPicPr>
          <p:cNvPr id="125" name="Picture 45" descr="http://blastmagazine.com/wp-content/uploads/2009/10/mysql-logo.png"/>
          <p:cNvPicPr>
            <a:picLocks noChangeAspect="1" noChangeArrowheads="1"/>
          </p:cNvPicPr>
          <p:nvPr/>
        </p:nvPicPr>
        <p:blipFill>
          <a:blip r:embed="rId29" cstate="print"/>
          <a:srcRect/>
          <a:stretch>
            <a:fillRect/>
          </a:stretch>
        </p:blipFill>
        <p:spPr bwMode="auto">
          <a:xfrm>
            <a:off x="2668453" y="5371414"/>
            <a:ext cx="365760" cy="188046"/>
          </a:xfrm>
          <a:prstGeom prst="rect">
            <a:avLst/>
          </a:prstGeom>
          <a:noFill/>
          <a:ln w="19050" cap="flat" cmpd="sng" algn="ctr">
            <a:noFill/>
            <a:prstDash val="solid"/>
            <a:round/>
            <a:headEnd type="none" w="med" len="med"/>
            <a:tailEnd type="stealth" w="med" len="sm"/>
          </a:ln>
          <a:effectLst/>
        </p:spPr>
      </p:pic>
      <p:pic>
        <p:nvPicPr>
          <p:cNvPr id="126" name="Picture 47" descr="http://www.shiredental.com/sql-server-logo.png"/>
          <p:cNvPicPr>
            <a:picLocks noChangeAspect="1" noChangeArrowheads="1"/>
          </p:cNvPicPr>
          <p:nvPr/>
        </p:nvPicPr>
        <p:blipFill>
          <a:blip r:embed="rId30" cstate="print"/>
          <a:srcRect/>
          <a:stretch>
            <a:fillRect/>
          </a:stretch>
        </p:blipFill>
        <p:spPr bwMode="auto">
          <a:xfrm>
            <a:off x="3375851" y="5930927"/>
            <a:ext cx="457200" cy="143345"/>
          </a:xfrm>
          <a:prstGeom prst="rect">
            <a:avLst/>
          </a:prstGeom>
          <a:solidFill>
            <a:srgbClr val="557B9F"/>
          </a:solidFill>
          <a:ln w="19050" cap="flat" cmpd="sng" algn="ctr">
            <a:noFill/>
            <a:prstDash val="solid"/>
            <a:round/>
            <a:headEnd type="none" w="med" len="med"/>
            <a:tailEnd type="stealth" w="med" len="sm"/>
          </a:ln>
          <a:effectLst/>
        </p:spPr>
      </p:pic>
      <p:pic>
        <p:nvPicPr>
          <p:cNvPr id="127" name="Picture 49" descr="http://weblade.com/logos/postgresql_logo.png"/>
          <p:cNvPicPr>
            <a:picLocks noChangeAspect="1" noChangeArrowheads="1"/>
          </p:cNvPicPr>
          <p:nvPr/>
        </p:nvPicPr>
        <p:blipFill>
          <a:blip r:embed="rId31" cstate="print"/>
          <a:srcRect/>
          <a:stretch>
            <a:fillRect/>
          </a:stretch>
        </p:blipFill>
        <p:spPr bwMode="auto">
          <a:xfrm>
            <a:off x="4249947" y="6104625"/>
            <a:ext cx="365760" cy="289056"/>
          </a:xfrm>
          <a:prstGeom prst="rect">
            <a:avLst/>
          </a:prstGeom>
          <a:solidFill>
            <a:srgbClr val="557B9F"/>
          </a:solidFill>
          <a:ln w="19050" cap="flat" cmpd="sng" algn="ctr">
            <a:noFill/>
            <a:prstDash val="solid"/>
            <a:round/>
            <a:headEnd type="none" w="med" len="med"/>
            <a:tailEnd type="stealth" w="med" len="sm"/>
          </a:ln>
          <a:effectLst/>
        </p:spPr>
      </p:pic>
      <p:pic>
        <p:nvPicPr>
          <p:cNvPr id="128" name="Picture 57" descr="http://www.computernewsme.com/wp-content/uploads/2011/02/SAP_logo.jpg"/>
          <p:cNvPicPr>
            <a:picLocks noChangeAspect="1" noChangeArrowheads="1"/>
          </p:cNvPicPr>
          <p:nvPr/>
        </p:nvPicPr>
        <p:blipFill>
          <a:blip r:embed="rId32" cstate="print"/>
          <a:srcRect/>
          <a:stretch>
            <a:fillRect/>
          </a:stretch>
        </p:blipFill>
        <p:spPr bwMode="auto">
          <a:xfrm>
            <a:off x="4211631" y="5566071"/>
            <a:ext cx="274320" cy="282870"/>
          </a:xfrm>
          <a:prstGeom prst="rect">
            <a:avLst/>
          </a:prstGeom>
          <a:solidFill>
            <a:srgbClr val="557B9F"/>
          </a:solidFill>
          <a:ln w="19050" cap="flat" cmpd="sng" algn="ctr">
            <a:noFill/>
            <a:prstDash val="solid"/>
            <a:round/>
            <a:headEnd type="none" w="med" len="med"/>
            <a:tailEnd type="stealth" w="med" len="sm"/>
          </a:ln>
          <a:effectLst/>
        </p:spPr>
      </p:pic>
      <p:pic>
        <p:nvPicPr>
          <p:cNvPr id="149" name="Picture 59" descr="http://www.spiderevents.com/images/logo_hyperion.jpg"/>
          <p:cNvPicPr>
            <a:picLocks noChangeAspect="1" noChangeArrowheads="1"/>
          </p:cNvPicPr>
          <p:nvPr/>
        </p:nvPicPr>
        <p:blipFill>
          <a:blip r:embed="rId33" cstate="print"/>
          <a:srcRect/>
          <a:stretch>
            <a:fillRect/>
          </a:stretch>
        </p:blipFill>
        <p:spPr bwMode="auto">
          <a:xfrm>
            <a:off x="4041501" y="5863987"/>
            <a:ext cx="274320" cy="219456"/>
          </a:xfrm>
          <a:prstGeom prst="rect">
            <a:avLst/>
          </a:prstGeom>
          <a:solidFill>
            <a:srgbClr val="557B9F"/>
          </a:solidFill>
          <a:ln w="19050" cap="flat" cmpd="sng" algn="ctr">
            <a:noFill/>
            <a:prstDash val="solid"/>
            <a:round/>
            <a:headEnd type="none" w="med" len="med"/>
            <a:tailEnd type="stealth" w="med" len="sm"/>
          </a:ln>
          <a:effectLst/>
        </p:spPr>
      </p:pic>
      <p:pic>
        <p:nvPicPr>
          <p:cNvPr id="150" name="Picture 61" descr="http://www.carpedatuminc.com/Images/cognos_tm1.gif"/>
          <p:cNvPicPr>
            <a:picLocks noChangeAspect="1" noChangeArrowheads="1"/>
          </p:cNvPicPr>
          <p:nvPr/>
        </p:nvPicPr>
        <p:blipFill>
          <a:blip r:embed="rId34" cstate="print"/>
          <a:srcRect/>
          <a:stretch>
            <a:fillRect/>
          </a:stretch>
        </p:blipFill>
        <p:spPr bwMode="auto">
          <a:xfrm>
            <a:off x="3755678" y="6095739"/>
            <a:ext cx="365760" cy="247116"/>
          </a:xfrm>
          <a:prstGeom prst="rect">
            <a:avLst/>
          </a:prstGeom>
          <a:solidFill>
            <a:srgbClr val="557B9F"/>
          </a:solidFill>
          <a:ln w="19050" cap="flat" cmpd="sng" algn="ctr">
            <a:noFill/>
            <a:prstDash val="solid"/>
            <a:round/>
            <a:headEnd type="none" w="med" len="med"/>
            <a:tailEnd type="stealth" w="med" len="sm"/>
          </a:ln>
          <a:effectLst/>
        </p:spPr>
      </p:pic>
      <p:pic>
        <p:nvPicPr>
          <p:cNvPr id="156" name="Picture 10"/>
          <p:cNvPicPr>
            <a:picLocks noChangeAspect="1"/>
          </p:cNvPicPr>
          <p:nvPr/>
        </p:nvPicPr>
        <p:blipFill>
          <a:blip r:embed="rId35" cstate="print"/>
          <a:srcRect b="38205"/>
          <a:stretch>
            <a:fillRect/>
          </a:stretch>
        </p:blipFill>
        <p:spPr bwMode="auto">
          <a:xfrm>
            <a:off x="5263227" y="5940127"/>
            <a:ext cx="365760" cy="229445"/>
          </a:xfrm>
          <a:prstGeom prst="rect">
            <a:avLst/>
          </a:prstGeom>
          <a:noFill/>
          <a:ln w="9525">
            <a:noFill/>
            <a:miter lim="800000"/>
            <a:headEnd/>
            <a:tailEnd/>
          </a:ln>
        </p:spPr>
      </p:pic>
      <p:pic>
        <p:nvPicPr>
          <p:cNvPr id="177" name="Picture 17"/>
          <p:cNvPicPr>
            <a:picLocks noChangeAspect="1"/>
          </p:cNvPicPr>
          <p:nvPr/>
        </p:nvPicPr>
        <p:blipFill rotWithShape="1">
          <a:blip r:embed="rId36" cstate="print"/>
          <a:srcRect l="21994" t="1" b="47679"/>
          <a:stretch/>
        </p:blipFill>
        <p:spPr bwMode="auto">
          <a:xfrm>
            <a:off x="5263227" y="5566071"/>
            <a:ext cx="457200" cy="311304"/>
          </a:xfrm>
          <a:prstGeom prst="rect">
            <a:avLst/>
          </a:prstGeom>
          <a:noFill/>
          <a:ln w="9525">
            <a:noFill/>
            <a:miter lim="800000"/>
            <a:headEnd/>
            <a:tailEnd/>
          </a:ln>
        </p:spPr>
      </p:pic>
      <p:pic>
        <p:nvPicPr>
          <p:cNvPr id="183" name="Picture 19"/>
          <p:cNvPicPr>
            <a:picLocks noChangeAspect="1"/>
          </p:cNvPicPr>
          <p:nvPr/>
        </p:nvPicPr>
        <p:blipFill rotWithShape="1">
          <a:blip r:embed="rId37" cstate="print"/>
          <a:srcRect l="23372" t="5295" r="12616" b="42839"/>
          <a:stretch/>
        </p:blipFill>
        <p:spPr bwMode="auto">
          <a:xfrm>
            <a:off x="4943187" y="5992864"/>
            <a:ext cx="365760" cy="309829"/>
          </a:xfrm>
          <a:prstGeom prst="rect">
            <a:avLst/>
          </a:prstGeom>
          <a:noFill/>
          <a:ln w="9525">
            <a:noFill/>
            <a:miter lim="800000"/>
            <a:headEnd/>
            <a:tailEnd/>
          </a:ln>
        </p:spPr>
      </p:pic>
      <p:pic>
        <p:nvPicPr>
          <p:cNvPr id="184" name="Picture 183"/>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4988907" y="5626568"/>
            <a:ext cx="274320" cy="277473"/>
          </a:xfrm>
          <a:prstGeom prst="rect">
            <a:avLst/>
          </a:prstGeom>
        </p:spPr>
      </p:pic>
      <p:sp>
        <p:nvSpPr>
          <p:cNvPr id="4" name="TextBox 3"/>
          <p:cNvSpPr txBox="1"/>
          <p:nvPr/>
        </p:nvSpPr>
        <p:spPr>
          <a:xfrm>
            <a:off x="3375851" y="5109804"/>
            <a:ext cx="280846" cy="261610"/>
          </a:xfrm>
          <a:prstGeom prst="rect">
            <a:avLst/>
          </a:prstGeom>
          <a:noFill/>
        </p:spPr>
        <p:txBody>
          <a:bodyPr wrap="none" rtlCol="0">
            <a:spAutoFit/>
          </a:bodyPr>
          <a:lstStyle/>
          <a:p>
            <a:r>
              <a:rPr lang="en-US" sz="1050" dirty="0" smtClean="0">
                <a:latin typeface="Calibri" pitchFamily="34" charset="0"/>
                <a:cs typeface="Calibri" pitchFamily="34" charset="0"/>
              </a:rPr>
              <a:t>&amp;</a:t>
            </a:r>
            <a:endParaRPr lang="en-US" sz="1050" dirty="0">
              <a:latin typeface="Calibri" pitchFamily="34" charset="0"/>
              <a:cs typeface="Calibri" pitchFamily="34" charset="0"/>
            </a:endParaRPr>
          </a:p>
        </p:txBody>
      </p:sp>
    </p:spTree>
    <p:extLst>
      <p:ext uri="{BB962C8B-B14F-4D97-AF65-F5344CB8AC3E}">
        <p14:creationId xmlns:p14="http://schemas.microsoft.com/office/powerpoint/2010/main" val="10471777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entagon 47"/>
          <p:cNvSpPr/>
          <p:nvPr/>
        </p:nvSpPr>
        <p:spPr bwMode="auto">
          <a:xfrm flipH="1">
            <a:off x="3222165" y="4958437"/>
            <a:ext cx="5669280" cy="1371600"/>
          </a:xfrm>
          <a:prstGeom prst="homePlate">
            <a:avLst>
              <a:gd name="adj" fmla="val 18783"/>
            </a:avLst>
          </a:prstGeom>
          <a:solidFill>
            <a:schemeClr val="bg1">
              <a:lumMod val="85000"/>
            </a:schemeClr>
          </a:solidFill>
          <a:ln>
            <a:headEnd type="none" w="med" len="med"/>
            <a:tailEnd type="none" w="med" len="med"/>
          </a:ln>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2" name="Pentagon 41"/>
          <p:cNvSpPr/>
          <p:nvPr/>
        </p:nvSpPr>
        <p:spPr bwMode="auto">
          <a:xfrm flipH="1">
            <a:off x="3222165" y="3377182"/>
            <a:ext cx="5669280" cy="1371600"/>
          </a:xfrm>
          <a:prstGeom prst="homePlate">
            <a:avLst>
              <a:gd name="adj" fmla="val 18783"/>
            </a:avLst>
          </a:prstGeom>
          <a:solidFill>
            <a:schemeClr val="bg1">
              <a:lumMod val="85000"/>
            </a:schemeClr>
          </a:solidFill>
          <a:ln>
            <a:headEnd type="none" w="med" len="med"/>
            <a:tailEnd type="none" w="med" len="med"/>
          </a:ln>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8" name="Pentagon 37"/>
          <p:cNvSpPr/>
          <p:nvPr/>
        </p:nvSpPr>
        <p:spPr bwMode="auto">
          <a:xfrm flipH="1">
            <a:off x="3222165" y="1115781"/>
            <a:ext cx="5669280" cy="2057400"/>
          </a:xfrm>
          <a:prstGeom prst="homePlate">
            <a:avLst>
              <a:gd name="adj" fmla="val 18783"/>
            </a:avLst>
          </a:prstGeom>
          <a:solidFill>
            <a:schemeClr val="bg1">
              <a:lumMod val="85000"/>
            </a:schemeClr>
          </a:solidFill>
          <a:ln>
            <a:headEnd type="none" w="med" len="med"/>
            <a:tailEnd type="none" w="med" len="med"/>
          </a:ln>
          <a:effectLst/>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 name="Title 1"/>
          <p:cNvSpPr>
            <a:spLocks noGrp="1"/>
          </p:cNvSpPr>
          <p:nvPr>
            <p:ph type="title"/>
          </p:nvPr>
        </p:nvSpPr>
        <p:spPr>
          <a:xfrm>
            <a:off x="304800" y="152400"/>
            <a:ext cx="8382000" cy="685800"/>
          </a:xfrm>
        </p:spPr>
        <p:txBody>
          <a:bodyPr/>
          <a:lstStyle/>
          <a:p>
            <a:r>
              <a:rPr lang="en-US" dirty="0"/>
              <a:t>The Full Spectrum of </a:t>
            </a:r>
            <a:r>
              <a:rPr lang="en-US" dirty="0" smtClean="0"/>
              <a:t>Business Intelligence</a:t>
            </a:r>
            <a:r>
              <a:rPr lang="en-US" dirty="0"/>
              <a:t/>
            </a:r>
            <a:br>
              <a:rPr lang="en-US" dirty="0"/>
            </a:br>
            <a:r>
              <a:rPr lang="en-US" dirty="0"/>
              <a:t>in One Seamlessly Integrated Platform</a:t>
            </a:r>
          </a:p>
        </p:txBody>
      </p:sp>
      <p:sp>
        <p:nvSpPr>
          <p:cNvPr id="4" name="Pentagon 3"/>
          <p:cNvSpPr/>
          <p:nvPr/>
        </p:nvSpPr>
        <p:spPr bwMode="auto">
          <a:xfrm>
            <a:off x="1534858" y="1115781"/>
            <a:ext cx="2569028" cy="685800"/>
          </a:xfrm>
          <a:prstGeom prst="homePlate">
            <a:avLst/>
          </a:prstGeom>
          <a:solidFill>
            <a:schemeClr val="bg2"/>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36576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cs typeface="Calibri" pitchFamily="34" charset="0"/>
              </a:rPr>
              <a:t>Predictive Analytics</a:t>
            </a:r>
          </a:p>
        </p:txBody>
      </p:sp>
      <p:sp>
        <p:nvSpPr>
          <p:cNvPr id="25" name="Pentagon 24"/>
          <p:cNvSpPr/>
          <p:nvPr/>
        </p:nvSpPr>
        <p:spPr bwMode="auto">
          <a:xfrm>
            <a:off x="1534858" y="1801581"/>
            <a:ext cx="2569028" cy="685800"/>
          </a:xfrm>
          <a:prstGeom prst="homePlate">
            <a:avLst/>
          </a:prstGeom>
          <a:solidFill>
            <a:schemeClr val="bg2"/>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36576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cs typeface="Calibri" pitchFamily="34" charset="0"/>
              </a:rPr>
              <a:t>OLAP Analysis</a:t>
            </a:r>
          </a:p>
        </p:txBody>
      </p:sp>
      <p:sp>
        <p:nvSpPr>
          <p:cNvPr id="30" name="Pentagon 29"/>
          <p:cNvSpPr/>
          <p:nvPr/>
        </p:nvSpPr>
        <p:spPr bwMode="auto">
          <a:xfrm>
            <a:off x="1534858" y="2487381"/>
            <a:ext cx="2569028" cy="685800"/>
          </a:xfrm>
          <a:prstGeom prst="homePlate">
            <a:avLst/>
          </a:prstGeom>
          <a:solidFill>
            <a:schemeClr val="bg2"/>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36576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cs typeface="Calibri" pitchFamily="34" charset="0"/>
              </a:rPr>
              <a:t>Data Discovery</a:t>
            </a:r>
          </a:p>
        </p:txBody>
      </p:sp>
      <p:sp>
        <p:nvSpPr>
          <p:cNvPr id="31" name="Pentagon 30"/>
          <p:cNvSpPr/>
          <p:nvPr/>
        </p:nvSpPr>
        <p:spPr bwMode="auto">
          <a:xfrm>
            <a:off x="1534858" y="3380008"/>
            <a:ext cx="2569028" cy="685800"/>
          </a:xfrm>
          <a:prstGeom prst="homePlate">
            <a:avLst/>
          </a:prstGeom>
          <a:solidFill>
            <a:schemeClr val="bg2"/>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36576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cs typeface="Calibri" pitchFamily="34" charset="0"/>
              </a:rPr>
              <a:t>Enterprise</a:t>
            </a:r>
            <a:r>
              <a:rPr kumimoji="0" lang="en-US" sz="1800" b="1" i="0" u="none" strike="noStrike" cap="none" normalizeH="0" dirty="0" smtClean="0">
                <a:ln>
                  <a:noFill/>
                </a:ln>
                <a:solidFill>
                  <a:schemeClr val="bg1"/>
                </a:solidFill>
                <a:effectLst/>
                <a:latin typeface="Calibri" pitchFamily="34" charset="0"/>
                <a:cs typeface="Calibri" pitchFamily="34" charset="0"/>
              </a:rPr>
              <a:t> Reports</a:t>
            </a:r>
            <a:endParaRPr kumimoji="0" lang="en-US" sz="1800" b="1" i="0" u="none" strike="noStrike" cap="none" normalizeH="0" baseline="0" dirty="0" smtClean="0">
              <a:ln>
                <a:noFill/>
              </a:ln>
              <a:solidFill>
                <a:schemeClr val="bg1"/>
              </a:solidFill>
              <a:effectLst/>
              <a:latin typeface="Calibri" pitchFamily="34" charset="0"/>
              <a:cs typeface="Calibri" pitchFamily="34" charset="0"/>
            </a:endParaRPr>
          </a:p>
        </p:txBody>
      </p:sp>
      <p:sp>
        <p:nvSpPr>
          <p:cNvPr id="32" name="Pentagon 31"/>
          <p:cNvSpPr/>
          <p:nvPr/>
        </p:nvSpPr>
        <p:spPr bwMode="auto">
          <a:xfrm>
            <a:off x="1534858" y="4065808"/>
            <a:ext cx="2569028" cy="685800"/>
          </a:xfrm>
          <a:prstGeom prst="homePlate">
            <a:avLst/>
          </a:prstGeom>
          <a:solidFill>
            <a:schemeClr val="bg2"/>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36576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cs typeface="Calibri" pitchFamily="34" charset="0"/>
              </a:rPr>
              <a:t>Dashboards</a:t>
            </a:r>
          </a:p>
        </p:txBody>
      </p:sp>
      <p:sp>
        <p:nvSpPr>
          <p:cNvPr id="33" name="Pentagon 32"/>
          <p:cNvSpPr/>
          <p:nvPr/>
        </p:nvSpPr>
        <p:spPr bwMode="auto">
          <a:xfrm>
            <a:off x="1534858" y="4958437"/>
            <a:ext cx="2569028" cy="685800"/>
          </a:xfrm>
          <a:prstGeom prst="homePlate">
            <a:avLst/>
          </a:prstGeom>
          <a:solidFill>
            <a:schemeClr val="bg2"/>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36576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cs typeface="Calibri" pitchFamily="34" charset="0"/>
              </a:rPr>
              <a:t>Alerts</a:t>
            </a:r>
          </a:p>
        </p:txBody>
      </p:sp>
      <p:sp>
        <p:nvSpPr>
          <p:cNvPr id="34" name="Pentagon 33"/>
          <p:cNvSpPr/>
          <p:nvPr/>
        </p:nvSpPr>
        <p:spPr bwMode="auto">
          <a:xfrm>
            <a:off x="1534858" y="5644237"/>
            <a:ext cx="2569028" cy="685800"/>
          </a:xfrm>
          <a:prstGeom prst="homePlate">
            <a:avLst/>
          </a:prstGeom>
          <a:solidFill>
            <a:schemeClr val="bg2"/>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36576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1"/>
                </a:solidFill>
                <a:effectLst/>
                <a:latin typeface="Calibri" pitchFamily="34" charset="0"/>
                <a:cs typeface="Calibri" pitchFamily="34" charset="0"/>
              </a:rPr>
              <a:t>Transactions</a:t>
            </a:r>
          </a:p>
        </p:txBody>
      </p:sp>
      <p:sp>
        <p:nvSpPr>
          <p:cNvPr id="35" name="Pentagon 34"/>
          <p:cNvSpPr/>
          <p:nvPr/>
        </p:nvSpPr>
        <p:spPr bwMode="auto">
          <a:xfrm>
            <a:off x="228596" y="1115781"/>
            <a:ext cx="1698171" cy="2057400"/>
          </a:xfrm>
          <a:prstGeom prst="homePlate">
            <a:avLst>
              <a:gd name="adj" fmla="val 18783"/>
            </a:avLst>
          </a:prstGeom>
          <a:solidFill>
            <a:schemeClr val="tx1"/>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6" name="Pentagon 35"/>
          <p:cNvSpPr/>
          <p:nvPr/>
        </p:nvSpPr>
        <p:spPr bwMode="auto">
          <a:xfrm>
            <a:off x="228596" y="3380008"/>
            <a:ext cx="1698171" cy="1371600"/>
          </a:xfrm>
          <a:prstGeom prst="homePlate">
            <a:avLst>
              <a:gd name="adj" fmla="val 27513"/>
            </a:avLst>
          </a:prstGeom>
          <a:solidFill>
            <a:schemeClr val="tx1"/>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37" name="Pentagon 36"/>
          <p:cNvSpPr/>
          <p:nvPr/>
        </p:nvSpPr>
        <p:spPr bwMode="auto">
          <a:xfrm>
            <a:off x="228596" y="4958437"/>
            <a:ext cx="1698171" cy="1371600"/>
          </a:xfrm>
          <a:prstGeom prst="homePlate">
            <a:avLst>
              <a:gd name="adj" fmla="val 27513"/>
            </a:avLst>
          </a:prstGeom>
          <a:solidFill>
            <a:schemeClr val="tx1"/>
          </a:solidFill>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5" name="TextBox 4"/>
          <p:cNvSpPr txBox="1"/>
          <p:nvPr/>
        </p:nvSpPr>
        <p:spPr>
          <a:xfrm>
            <a:off x="304793" y="1959815"/>
            <a:ext cx="1458685" cy="461665"/>
          </a:xfrm>
          <a:prstGeom prst="rect">
            <a:avLst/>
          </a:prstGeom>
          <a:noFill/>
        </p:spPr>
        <p:txBody>
          <a:bodyPr wrap="square" rtlCol="0">
            <a:spAutoFit/>
          </a:bodyPr>
          <a:lstStyle/>
          <a:p>
            <a:r>
              <a:rPr lang="en-US" sz="2400" b="1" dirty="0" smtClean="0">
                <a:solidFill>
                  <a:schemeClr val="bg1"/>
                </a:solidFill>
                <a:latin typeface="Calibri" pitchFamily="34" charset="0"/>
                <a:cs typeface="Calibri" pitchFamily="34" charset="0"/>
              </a:rPr>
              <a:t>ANALYZE</a:t>
            </a:r>
            <a:endParaRPr lang="en-US" sz="2400" b="1" dirty="0">
              <a:solidFill>
                <a:schemeClr val="bg1"/>
              </a:solidFill>
              <a:latin typeface="Calibri" pitchFamily="34" charset="0"/>
              <a:cs typeface="Calibri" pitchFamily="34" charset="0"/>
            </a:endParaRPr>
          </a:p>
        </p:txBody>
      </p:sp>
      <p:sp>
        <p:nvSpPr>
          <p:cNvPr id="39" name="TextBox 38"/>
          <p:cNvSpPr txBox="1"/>
          <p:nvPr/>
        </p:nvSpPr>
        <p:spPr>
          <a:xfrm>
            <a:off x="304793" y="3881142"/>
            <a:ext cx="1458685" cy="461665"/>
          </a:xfrm>
          <a:prstGeom prst="rect">
            <a:avLst/>
          </a:prstGeom>
          <a:noFill/>
        </p:spPr>
        <p:txBody>
          <a:bodyPr wrap="square" rtlCol="0">
            <a:spAutoFit/>
          </a:bodyPr>
          <a:lstStyle/>
          <a:p>
            <a:r>
              <a:rPr lang="en-US" sz="2400" b="1" dirty="0" smtClean="0">
                <a:solidFill>
                  <a:schemeClr val="bg1"/>
                </a:solidFill>
                <a:latin typeface="Calibri" pitchFamily="34" charset="0"/>
                <a:cs typeface="Calibri" pitchFamily="34" charset="0"/>
              </a:rPr>
              <a:t>MONITOR</a:t>
            </a:r>
            <a:endParaRPr lang="en-US" sz="2400" b="1" dirty="0">
              <a:solidFill>
                <a:schemeClr val="bg1"/>
              </a:solidFill>
              <a:latin typeface="Calibri" pitchFamily="34" charset="0"/>
              <a:cs typeface="Calibri" pitchFamily="34" charset="0"/>
            </a:endParaRPr>
          </a:p>
        </p:txBody>
      </p:sp>
      <p:sp>
        <p:nvSpPr>
          <p:cNvPr id="40" name="TextBox 39"/>
          <p:cNvSpPr txBox="1"/>
          <p:nvPr/>
        </p:nvSpPr>
        <p:spPr>
          <a:xfrm>
            <a:off x="304793" y="5459571"/>
            <a:ext cx="1458685" cy="461665"/>
          </a:xfrm>
          <a:prstGeom prst="rect">
            <a:avLst/>
          </a:prstGeom>
          <a:noFill/>
        </p:spPr>
        <p:txBody>
          <a:bodyPr wrap="square" rtlCol="0">
            <a:spAutoFit/>
          </a:bodyPr>
          <a:lstStyle/>
          <a:p>
            <a:r>
              <a:rPr lang="en-US" sz="2400" b="1" dirty="0" smtClean="0">
                <a:solidFill>
                  <a:schemeClr val="bg1"/>
                </a:solidFill>
                <a:latin typeface="Calibri" pitchFamily="34" charset="0"/>
                <a:cs typeface="Calibri" pitchFamily="34" charset="0"/>
              </a:rPr>
              <a:t>ACT</a:t>
            </a:r>
            <a:endParaRPr lang="en-US" sz="2400" b="1" dirty="0">
              <a:solidFill>
                <a:schemeClr val="bg1"/>
              </a:solidFill>
              <a:latin typeface="Calibri" pitchFamily="34" charset="0"/>
              <a:cs typeface="Calibri" pitchFamily="34" charset="0"/>
            </a:endParaRPr>
          </a:p>
        </p:txBody>
      </p:sp>
      <p:pic>
        <p:nvPicPr>
          <p:cNvPr id="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3465" y="3938305"/>
            <a:ext cx="338832" cy="670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2"/>
          <p:cNvPicPr>
            <a:picLocks noChangeAspect="1" noChangeArrowheads="1"/>
          </p:cNvPicPr>
          <p:nvPr/>
        </p:nvPicPr>
        <p:blipFill>
          <a:blip r:embed="rId4"/>
          <a:srcRect l="556" t="1778" r="32778" b="25778"/>
          <a:stretch>
            <a:fillRect/>
          </a:stretch>
        </p:blipFill>
        <p:spPr bwMode="auto">
          <a:xfrm>
            <a:off x="6886249" y="3572036"/>
            <a:ext cx="1211721" cy="822960"/>
          </a:xfrm>
          <a:prstGeom prst="rect">
            <a:avLst/>
          </a:prstGeom>
          <a:noFill/>
          <a:ln>
            <a:noFill/>
          </a:ln>
          <a:effectLst>
            <a:outerShdw dist="35921" dir="2700000" algn="ctr" rotWithShape="0">
              <a:schemeClr val="bg2"/>
            </a:outerShdw>
          </a:effectLst>
        </p:spPr>
      </p:pic>
      <p:grpSp>
        <p:nvGrpSpPr>
          <p:cNvPr id="55" name="Group 54"/>
          <p:cNvGrpSpPr>
            <a:grpSpLocks noChangeAspect="1"/>
          </p:cNvGrpSpPr>
          <p:nvPr/>
        </p:nvGrpSpPr>
        <p:grpSpPr>
          <a:xfrm>
            <a:off x="6293465" y="4957488"/>
            <a:ext cx="1609601" cy="1234440"/>
            <a:chOff x="6507679" y="2939135"/>
            <a:chExt cx="2332049" cy="1793884"/>
          </a:xfrm>
        </p:grpSpPr>
        <p:pic>
          <p:nvPicPr>
            <p:cNvPr id="56" name="Picture 5"/>
            <p:cNvPicPr>
              <a:picLocks noChangeAspect="1" noChangeArrowheads="1"/>
            </p:cNvPicPr>
            <p:nvPr/>
          </p:nvPicPr>
          <p:blipFill>
            <a:blip r:embed="rId5" cstate="print">
              <a:alphaModFix amt="90000"/>
              <a:extLst>
                <a:ext uri="{28A0092B-C50C-407E-A947-70E740481C1C}">
                  <a14:useLocalDpi xmlns:a14="http://schemas.microsoft.com/office/drawing/2010/main" val="0"/>
                </a:ext>
              </a:extLst>
            </a:blip>
            <a:srcRect/>
            <a:stretch>
              <a:fillRect/>
            </a:stretch>
          </p:blipFill>
          <p:spPr bwMode="auto">
            <a:xfrm>
              <a:off x="6507679" y="2939135"/>
              <a:ext cx="2332049" cy="1793884"/>
            </a:xfrm>
            <a:prstGeom prst="rect">
              <a:avLst/>
            </a:prstGeom>
            <a:noFill/>
            <a:ln>
              <a:noFill/>
            </a:ln>
            <a:extLst>
              <a:ext uri="{909E8E84-426E-40DD-AFC4-6F175D3DCCD1}">
                <a14:hiddenFill xmlns:a14="http://schemas.microsoft.com/office/drawing/2010/main">
                  <a:solidFill>
                    <a:srgbClr val="FFFFFF">
                      <a:alpha val="89999"/>
                    </a:srgbClr>
                  </a:solidFill>
                </a14:hiddenFill>
              </a:ext>
              <a:ext uri="{91240B29-F687-4F45-9708-019B960494DF}">
                <a14:hiddenLine xmlns:a14="http://schemas.microsoft.com/office/drawing/2010/main" w="12700" cap="flat">
                  <a:solidFill>
                    <a:schemeClr val="tx1">
                      <a:alpha val="89999"/>
                    </a:schemeClr>
                  </a:solidFill>
                  <a:miter lim="800000"/>
                  <a:headEnd/>
                  <a:tailEnd/>
                </a14:hiddenLine>
              </a:ext>
            </a:extLst>
          </p:spPr>
        </p:pic>
        <p:grpSp>
          <p:nvGrpSpPr>
            <p:cNvPr id="57" name="Group 7"/>
            <p:cNvGrpSpPr>
              <a:grpSpLocks noChangeAspect="1"/>
            </p:cNvGrpSpPr>
            <p:nvPr/>
          </p:nvGrpSpPr>
          <p:grpSpPr bwMode="auto">
            <a:xfrm>
              <a:off x="6875373" y="3260834"/>
              <a:ext cx="1553647" cy="1202657"/>
              <a:chOff x="0" y="0"/>
              <a:chExt cx="2408" cy="1864"/>
            </a:xfrm>
          </p:grpSpPr>
          <p:pic>
            <p:nvPicPr>
              <p:cNvPr id="5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321" y="-273"/>
                <a:ext cx="1768" cy="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59" name="Picture 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2408"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grpSp>
        <p:nvGrpSpPr>
          <p:cNvPr id="60" name="Group 26"/>
          <p:cNvGrpSpPr>
            <a:grpSpLocks noChangeAspect="1"/>
          </p:cNvGrpSpPr>
          <p:nvPr/>
        </p:nvGrpSpPr>
        <p:grpSpPr>
          <a:xfrm>
            <a:off x="4505808" y="5074841"/>
            <a:ext cx="1880809" cy="1188720"/>
            <a:chOff x="3923154" y="5267151"/>
            <a:chExt cx="1566862" cy="900047"/>
          </a:xfrm>
        </p:grpSpPr>
        <p:pic>
          <p:nvPicPr>
            <p:cNvPr id="61" name="Picture 4" descr="http://www.whitegadget.com/attachments/pc-wallpapers/68641d1313647198-macbook-air-macbook-air-pics.jpg"/>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4870" t="6088" r="1842" b="4294"/>
            <a:stretch/>
          </p:blipFill>
          <p:spPr bwMode="auto">
            <a:xfrm>
              <a:off x="3923154" y="5267151"/>
              <a:ext cx="1566862" cy="90004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p:cNvPicPr preferRelativeResize="0">
              <a:picLocks/>
            </p:cNvPicPr>
            <p:nvPr/>
          </p:nvPicPr>
          <p:blipFill>
            <a:blip r:embed="rId9" cstate="print">
              <a:extLst>
                <a:ext uri="{28A0092B-C50C-407E-A947-70E740481C1C}">
                  <a14:useLocalDpi xmlns:a14="http://schemas.microsoft.com/office/drawing/2010/main" val="0"/>
                </a:ext>
              </a:extLst>
            </a:blip>
            <a:stretch>
              <a:fillRect/>
            </a:stretch>
          </p:blipFill>
          <p:spPr>
            <a:xfrm>
              <a:off x="4215284" y="5362231"/>
              <a:ext cx="982602" cy="658368"/>
            </a:xfrm>
            <a:prstGeom prst="rect">
              <a:avLst/>
            </a:prstGeom>
          </p:spPr>
        </p:pic>
      </p:grpSp>
      <p:pic>
        <p:nvPicPr>
          <p:cNvPr id="63" name="Picture 7"/>
          <p:cNvPicPr>
            <a:picLocks noChangeAspect="1" noChangeArrowheads="1"/>
          </p:cNvPicPr>
          <p:nvPr/>
        </p:nvPicPr>
        <p:blipFill>
          <a:blip r:embed="rId10" cstate="print"/>
          <a:srcRect/>
          <a:stretch>
            <a:fillRect/>
          </a:stretch>
        </p:blipFill>
        <p:spPr bwMode="auto">
          <a:xfrm>
            <a:off x="5080293" y="3534280"/>
            <a:ext cx="731837" cy="923925"/>
          </a:xfrm>
          <a:prstGeom prst="rect">
            <a:avLst/>
          </a:prstGeom>
          <a:noFill/>
          <a:ln w="9525">
            <a:noFill/>
            <a:miter lim="800000"/>
            <a:headEnd/>
            <a:tailEnd/>
          </a:ln>
        </p:spPr>
      </p:pic>
      <p:pic>
        <p:nvPicPr>
          <p:cNvPr id="64" name="Picture 18"/>
          <p:cNvPicPr>
            <a:picLocks noChangeAspect="1" noChangeArrowheads="1"/>
          </p:cNvPicPr>
          <p:nvPr/>
        </p:nvPicPr>
        <p:blipFill>
          <a:blip r:embed="rId11" cstate="print"/>
          <a:srcRect/>
          <a:stretch>
            <a:fillRect/>
          </a:stretch>
        </p:blipFill>
        <p:spPr bwMode="auto">
          <a:xfrm>
            <a:off x="5446212" y="3619109"/>
            <a:ext cx="758462" cy="884872"/>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67" name="Group 80"/>
          <p:cNvGrpSpPr>
            <a:grpSpLocks noChangeAspect="1"/>
          </p:cNvGrpSpPr>
          <p:nvPr/>
        </p:nvGrpSpPr>
        <p:grpSpPr>
          <a:xfrm>
            <a:off x="7494348" y="5620029"/>
            <a:ext cx="309226" cy="607160"/>
            <a:chOff x="8950325" y="4065588"/>
            <a:chExt cx="2260600" cy="4438650"/>
          </a:xfrm>
        </p:grpSpPr>
        <p:pic>
          <p:nvPicPr>
            <p:cNvPr id="69" name="Picture 5"/>
            <p:cNvPicPr>
              <a:picLocks noChangeAspect="1" noChangeArrowheads="1"/>
            </p:cNvPicPr>
            <p:nvPr/>
          </p:nvPicPr>
          <p:blipFill>
            <a:blip r:embed="rId12" cstate="print"/>
            <a:srcRect/>
            <a:stretch>
              <a:fillRect/>
            </a:stretch>
          </p:blipFill>
          <p:spPr bwMode="auto">
            <a:xfrm>
              <a:off x="8950325" y="4065588"/>
              <a:ext cx="2260600" cy="4438650"/>
            </a:xfrm>
            <a:prstGeom prst="rect">
              <a:avLst/>
            </a:prstGeom>
            <a:noFill/>
            <a:ln w="12700" cap="flat">
              <a:noFill/>
              <a:miter lim="800000"/>
              <a:headEnd/>
              <a:tailEnd/>
            </a:ln>
          </p:spPr>
        </p:pic>
        <p:pic>
          <p:nvPicPr>
            <p:cNvPr id="70" name="Picture 6"/>
            <p:cNvPicPr>
              <a:picLocks noChangeAspect="1" noChangeArrowheads="1"/>
            </p:cNvPicPr>
            <p:nvPr/>
          </p:nvPicPr>
          <p:blipFill>
            <a:blip r:embed="rId13" cstate="print"/>
            <a:srcRect/>
            <a:stretch>
              <a:fillRect/>
            </a:stretch>
          </p:blipFill>
          <p:spPr bwMode="auto">
            <a:xfrm>
              <a:off x="9132888" y="4846638"/>
              <a:ext cx="1930400" cy="2895600"/>
            </a:xfrm>
            <a:prstGeom prst="rect">
              <a:avLst/>
            </a:prstGeom>
            <a:noFill/>
            <a:ln w="12700" cap="flat">
              <a:noFill/>
              <a:miter lim="800000"/>
              <a:headEnd/>
              <a:tailEnd/>
            </a:ln>
          </p:spPr>
        </p:pic>
      </p:grpSp>
      <p:pic>
        <p:nvPicPr>
          <p:cNvPr id="74" name="Picture 39"/>
          <p:cNvPicPr>
            <a:picLocks noChangeAspect="1" noChangeArrowheads="1"/>
          </p:cNvPicPr>
          <p:nvPr/>
        </p:nvPicPr>
        <p:blipFill>
          <a:blip r:embed="rId14" cstate="print">
            <a:clrChange>
              <a:clrFrom>
                <a:srgbClr val="FDF8F5"/>
              </a:clrFrom>
              <a:clrTo>
                <a:srgbClr val="FDF8F5">
                  <a:alpha val="0"/>
                </a:srgbClr>
              </a:clrTo>
            </a:clrChange>
          </a:blip>
          <a:srcRect/>
          <a:stretch>
            <a:fillRect/>
          </a:stretch>
        </p:blipFill>
        <p:spPr bwMode="auto">
          <a:xfrm>
            <a:off x="4697705" y="1326109"/>
            <a:ext cx="765175" cy="596900"/>
          </a:xfrm>
          <a:prstGeom prst="rect">
            <a:avLst/>
          </a:prstGeom>
          <a:noFill/>
          <a:ln w="9525">
            <a:noFill/>
            <a:miter lim="800000"/>
            <a:headEnd/>
            <a:tailEnd/>
          </a:ln>
        </p:spPr>
      </p:pic>
      <p:pic>
        <p:nvPicPr>
          <p:cNvPr id="75"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47870"/>
          <a:stretch/>
        </p:blipFill>
        <p:spPr bwMode="auto">
          <a:xfrm>
            <a:off x="7960530" y="5245040"/>
            <a:ext cx="702570" cy="52344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 name="Picture 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547251" y="1391635"/>
            <a:ext cx="1512765" cy="90332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0" name="Group 49"/>
          <p:cNvGrpSpPr>
            <a:grpSpLocks noChangeAspect="1"/>
          </p:cNvGrpSpPr>
          <p:nvPr/>
        </p:nvGrpSpPr>
        <p:grpSpPr>
          <a:xfrm>
            <a:off x="7392198" y="1992692"/>
            <a:ext cx="1284087" cy="997131"/>
            <a:chOff x="5571668" y="2053709"/>
            <a:chExt cx="3402242" cy="2923942"/>
          </a:xfrm>
        </p:grpSpPr>
        <p:pic>
          <p:nvPicPr>
            <p:cNvPr id="51" name="Picture 7"/>
            <p:cNvPicPr>
              <a:picLocks noChangeAspect="1" noChangeArrowheads="1"/>
            </p:cNvPicPr>
            <p:nvPr/>
          </p:nvPicPr>
          <p:blipFill>
            <a:blip r:embed="rId17" cstate="print">
              <a:clrChange>
                <a:clrFrom>
                  <a:srgbClr val="FFFFFF"/>
                </a:clrFrom>
                <a:clrTo>
                  <a:srgbClr val="FFFFFF">
                    <a:alpha val="0"/>
                  </a:srgbClr>
                </a:clrTo>
              </a:clrChange>
            </a:blip>
            <a:srcRect/>
            <a:stretch>
              <a:fillRect/>
            </a:stretch>
          </p:blipFill>
          <p:spPr bwMode="auto">
            <a:xfrm>
              <a:off x="5571668" y="2053709"/>
              <a:ext cx="3402242" cy="2923942"/>
            </a:xfrm>
            <a:prstGeom prst="rect">
              <a:avLst/>
            </a:prstGeom>
            <a:noFill/>
            <a:ln w="12700">
              <a:noFill/>
              <a:miter lim="800000"/>
              <a:headEnd/>
              <a:tailEnd/>
            </a:ln>
          </p:spPr>
        </p:pic>
        <p:pic>
          <p:nvPicPr>
            <p:cNvPr id="52" name="Picture 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800824" y="2409647"/>
              <a:ext cx="294258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68" name="Picture 67" descr="envelope_icon.png"/>
          <p:cNvPicPr>
            <a:picLocks noChangeAspect="1"/>
          </p:cNvPicPr>
          <p:nvPr/>
        </p:nvPicPr>
        <p:blipFill>
          <a:blip r:embed="rId19" cstate="print"/>
          <a:stretch>
            <a:fillRect/>
          </a:stretch>
        </p:blipFill>
        <p:spPr>
          <a:xfrm>
            <a:off x="7960530" y="5366833"/>
            <a:ext cx="1058604" cy="935272"/>
          </a:xfrm>
          <a:prstGeom prst="rect">
            <a:avLst/>
          </a:prstGeom>
          <a:noFill/>
          <a:ln>
            <a:noFill/>
          </a:ln>
          <a:effectLst>
            <a:outerShdw dist="35921" dir="2700000" algn="ctr" rotWithShape="0">
              <a:schemeClr val="bg2"/>
            </a:outerShdw>
          </a:effectLst>
        </p:spPr>
      </p:pic>
      <p:pic>
        <p:nvPicPr>
          <p:cNvPr id="77" name="Picture 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578759" y="3785955"/>
            <a:ext cx="1149674" cy="82296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 name="Picture 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123177" y="1982562"/>
            <a:ext cx="1263440" cy="87783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38"/>
          <p:cNvPicPr>
            <a:picLocks noChangeAspect="1" noChangeArrowheads="1"/>
          </p:cNvPicPr>
          <p:nvPr/>
        </p:nvPicPr>
        <p:blipFill>
          <a:blip r:embed="rId22" cstate="print"/>
          <a:srcRect/>
          <a:stretch>
            <a:fillRect/>
          </a:stretch>
        </p:blipFill>
        <p:spPr bwMode="auto">
          <a:xfrm>
            <a:off x="6386617" y="2610412"/>
            <a:ext cx="825500" cy="439738"/>
          </a:xfrm>
          <a:prstGeom prst="rect">
            <a:avLst/>
          </a:prstGeom>
          <a:noFill/>
          <a:ln>
            <a:noFill/>
          </a:ln>
          <a:effectLst>
            <a:outerShdw dist="35921" dir="2700000" algn="ctr" rotWithShape="0">
              <a:schemeClr val="bg2"/>
            </a:outerShdw>
          </a:effectLst>
        </p:spPr>
      </p:pic>
    </p:spTree>
    <p:extLst>
      <p:ext uri="{BB962C8B-B14F-4D97-AF65-F5344CB8AC3E}">
        <p14:creationId xmlns:p14="http://schemas.microsoft.com/office/powerpoint/2010/main" val="18368595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8693150" y="6529388"/>
            <a:ext cx="201613" cy="206375"/>
          </a:xfrm>
          <a:prstGeom prst="rect">
            <a:avLst/>
          </a:prstGeom>
        </p:spPr>
        <p:txBody>
          <a:bodyPr/>
          <a:lstStyle/>
          <a:p>
            <a:pPr>
              <a:defRPr/>
            </a:pPr>
            <a:fld id="{3A86EEDE-2D1B-C046-BFB3-73E4F5522765}" type="slidenum">
              <a:rPr lang="en-US" smtClean="0"/>
              <a:pPr>
                <a:defRPr/>
              </a:pPr>
              <a:t>4</a:t>
            </a:fld>
            <a:endParaRPr lang="en-US"/>
          </a:p>
        </p:txBody>
      </p:sp>
      <p:pic>
        <p:nvPicPr>
          <p:cNvPr id="3" name="Picture 1" descr="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82374" y="1308038"/>
            <a:ext cx="48260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8"/>
          <p:cNvSpPr>
            <a:spLocks noChangeArrowheads="1"/>
          </p:cNvSpPr>
          <p:nvPr/>
        </p:nvSpPr>
        <p:spPr bwMode="auto">
          <a:xfrm>
            <a:off x="179387" y="5952871"/>
            <a:ext cx="592772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4400" fontAlgn="base">
              <a:lnSpc>
                <a:spcPct val="85000"/>
              </a:lnSpc>
              <a:spcBef>
                <a:spcPct val="0"/>
              </a:spcBef>
              <a:spcAft>
                <a:spcPct val="0"/>
              </a:spcAft>
            </a:pPr>
            <a:r>
              <a:rPr lang="en-US" sz="1200" b="1" dirty="0">
                <a:solidFill>
                  <a:srgbClr val="505150"/>
                </a:solidFill>
                <a:latin typeface="Arial" charset="0"/>
                <a:ea typeface="ヒラギノ角ゴ ProN W3" charset="0"/>
                <a:cs typeface="Arial" pitchFamily="34" charset="0"/>
                <a:sym typeface="Gill Sans" charset="0"/>
              </a:rPr>
              <a:t>Industry</a:t>
            </a:r>
            <a:r>
              <a:rPr lang="en-US" altLang="en-US" sz="1200" b="1" dirty="0">
                <a:solidFill>
                  <a:srgbClr val="505150"/>
                </a:solidFill>
                <a:latin typeface="Arial" charset="0"/>
                <a:ea typeface="ヒラギノ角ゴ ProN W3" charset="0"/>
                <a:cs typeface="Arial" pitchFamily="34" charset="0"/>
                <a:sym typeface="Gill Sans" charset="0"/>
              </a:rPr>
              <a:t>’</a:t>
            </a:r>
            <a:r>
              <a:rPr lang="en-US" sz="1200" b="1" dirty="0">
                <a:solidFill>
                  <a:srgbClr val="505150"/>
                </a:solidFill>
                <a:latin typeface="Arial" charset="0"/>
                <a:ea typeface="ヒラギノ角ゴ ProN W3" charset="0"/>
                <a:cs typeface="Arial" pitchFamily="34" charset="0"/>
                <a:sym typeface="Gill Sans" charset="0"/>
              </a:rPr>
              <a:t>s most powerful SQL Engine and 300+ native analytical functions</a:t>
            </a:r>
          </a:p>
        </p:txBody>
      </p:sp>
      <p:sp>
        <p:nvSpPr>
          <p:cNvPr id="5" name="Title 4"/>
          <p:cNvSpPr txBox="1">
            <a:spLocks/>
          </p:cNvSpPr>
          <p:nvPr/>
        </p:nvSpPr>
        <p:spPr bwMode="auto">
          <a:xfrm>
            <a:off x="533400" y="609600"/>
            <a:ext cx="8161338" cy="492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801" tIns="18801" rIns="18801" bIns="18801" anchor="ctr"/>
          <a:lstStyle>
            <a:lvl1pPr eaLnBrk="0" hangingPunct="0">
              <a:defRPr sz="2700">
                <a:solidFill>
                  <a:srgbClr val="343434"/>
                </a:solidFill>
                <a:latin typeface="Arial" pitchFamily="34" charset="0"/>
                <a:ea typeface="ヒラギノ角ゴ ProN W3" charset="-128"/>
                <a:sym typeface="Arial" pitchFamily="34" charset="0"/>
              </a:defRPr>
            </a:lvl1pPr>
            <a:lvl2pPr marL="742950" indent="-285750" eaLnBrk="0" hangingPunct="0">
              <a:defRPr sz="2700">
                <a:solidFill>
                  <a:srgbClr val="343434"/>
                </a:solidFill>
                <a:latin typeface="Arial" pitchFamily="34" charset="0"/>
                <a:ea typeface="ヒラギノ角ゴ ProN W3" charset="-128"/>
                <a:sym typeface="Arial" pitchFamily="34" charset="0"/>
              </a:defRPr>
            </a:lvl2pPr>
            <a:lvl3pPr marL="1143000" indent="-228600" eaLnBrk="0" hangingPunct="0">
              <a:defRPr sz="2700">
                <a:solidFill>
                  <a:srgbClr val="343434"/>
                </a:solidFill>
                <a:latin typeface="Arial" pitchFamily="34" charset="0"/>
                <a:ea typeface="ヒラギノ角ゴ ProN W3" charset="-128"/>
                <a:sym typeface="Arial" pitchFamily="34" charset="0"/>
              </a:defRPr>
            </a:lvl3pPr>
            <a:lvl4pPr marL="1600200" indent="-228600" eaLnBrk="0" hangingPunct="0">
              <a:defRPr sz="2700">
                <a:solidFill>
                  <a:srgbClr val="343434"/>
                </a:solidFill>
                <a:latin typeface="Arial" pitchFamily="34" charset="0"/>
                <a:ea typeface="ヒラギノ角ゴ ProN W3" charset="-128"/>
                <a:sym typeface="Arial" pitchFamily="34" charset="0"/>
              </a:defRPr>
            </a:lvl4pPr>
            <a:lvl5pPr marL="2057400" indent="-228600" eaLnBrk="0" hangingPunct="0">
              <a:defRPr sz="2700">
                <a:solidFill>
                  <a:srgbClr val="343434"/>
                </a:solidFill>
                <a:latin typeface="Arial" pitchFamily="34" charset="0"/>
                <a:ea typeface="ヒラギノ角ゴ ProN W3" charset="-128"/>
                <a:sym typeface="Arial" pitchFamily="34" charset="0"/>
              </a:defRPr>
            </a:lvl5pPr>
            <a:lvl6pPr marL="25146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6pPr>
            <a:lvl7pPr marL="29718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7pPr>
            <a:lvl8pPr marL="34290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8pPr>
            <a:lvl9pPr marL="38862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9pPr>
          </a:lstStyle>
          <a:p>
            <a:pPr defTabSz="914400" fontAlgn="base">
              <a:spcBef>
                <a:spcPct val="0"/>
              </a:spcBef>
              <a:spcAft>
                <a:spcPct val="0"/>
              </a:spcAft>
            </a:pPr>
            <a:r>
              <a:rPr lang="en-US" sz="1400" dirty="0">
                <a:solidFill>
                  <a:srgbClr val="000000"/>
                </a:solidFill>
                <a:ea typeface="MS PGothic" pitchFamily="34" charset="-128"/>
                <a:cs typeface="ヒラギノ角ゴ ProN W3" charset="0"/>
                <a:sym typeface="Calibri" pitchFamily="34" charset="0"/>
              </a:rPr>
              <a:t>Climb the Analytical Maturity Model to Outsmart and Outperform Competitors</a:t>
            </a:r>
            <a:endParaRPr lang="en-US" sz="1400" baseline="30000" dirty="0">
              <a:solidFill>
                <a:srgbClr val="000000"/>
              </a:solidFill>
              <a:ea typeface="MS PGothic" pitchFamily="34" charset="-128"/>
              <a:cs typeface="ヒラギノ角ゴ ProN W3" charset="0"/>
              <a:sym typeface="Calibri" pitchFamily="34" charset="0"/>
            </a:endParaRPr>
          </a:p>
        </p:txBody>
      </p:sp>
      <p:sp>
        <p:nvSpPr>
          <p:cNvPr id="6" name="Rectangle 1"/>
          <p:cNvSpPr>
            <a:spLocks/>
          </p:cNvSpPr>
          <p:nvPr/>
        </p:nvSpPr>
        <p:spPr bwMode="auto">
          <a:xfrm>
            <a:off x="318293" y="209550"/>
            <a:ext cx="8183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1430" tIns="11430" rIns="11430" bIns="11430" anchor="ctr"/>
          <a:lstStyle/>
          <a:p>
            <a:pPr algn="ctr" defTabSz="914400" fontAlgn="base">
              <a:spcBef>
                <a:spcPct val="0"/>
              </a:spcBef>
              <a:spcAft>
                <a:spcPct val="0"/>
              </a:spcAft>
            </a:pPr>
            <a:r>
              <a:rPr lang="en-US" sz="2400" b="1" dirty="0" smtClean="0">
                <a:solidFill>
                  <a:srgbClr val="000000"/>
                </a:solidFill>
                <a:latin typeface="Arial" charset="0"/>
                <a:ea typeface="ヒラギノ角ゴ ProN W3" charset="0"/>
                <a:cs typeface="ヒラギノ角ゴ ProN W3" charset="0"/>
                <a:sym typeface="Arial" charset="0"/>
              </a:rPr>
              <a:t>Predictive Analytics </a:t>
            </a:r>
            <a:r>
              <a:rPr lang="en-US" sz="2400" dirty="0">
                <a:solidFill>
                  <a:srgbClr val="000000"/>
                </a:solidFill>
                <a:latin typeface="Arial" charset="0"/>
                <a:ea typeface="ヒラギノ角ゴ ProN W3" charset="0"/>
                <a:cs typeface="ヒラギノ角ゴ ProN W3" charset="0"/>
                <a:sym typeface="Arial" charset="0"/>
              </a:rPr>
              <a:t>– </a:t>
            </a:r>
            <a:r>
              <a:rPr lang="en-US" sz="2400" dirty="0" smtClean="0">
                <a:solidFill>
                  <a:srgbClr val="000000"/>
                </a:solidFill>
                <a:latin typeface="Arial" charset="0"/>
                <a:ea typeface="ヒラギノ角ゴ ProN W3" charset="0"/>
                <a:cs typeface="ヒラギノ角ゴ ProN W3" charset="0"/>
                <a:sym typeface="Arial" charset="0"/>
              </a:rPr>
              <a:t>Full Range Under One Roof</a:t>
            </a:r>
            <a:endParaRPr lang="en-US" sz="2400" dirty="0">
              <a:solidFill>
                <a:srgbClr val="000000"/>
              </a:solidFill>
              <a:latin typeface="Arial" charset="0"/>
              <a:ea typeface="ヒラギノ角ゴ ProN W3" charset="0"/>
              <a:cs typeface="ヒラギノ角ゴ ProN W3" charset="0"/>
              <a:sym typeface="Arial" charset="0"/>
            </a:endParaRPr>
          </a:p>
        </p:txBody>
      </p:sp>
      <p:sp>
        <p:nvSpPr>
          <p:cNvPr id="7" name="Pentagon 6"/>
          <p:cNvSpPr/>
          <p:nvPr/>
        </p:nvSpPr>
        <p:spPr bwMode="auto">
          <a:xfrm>
            <a:off x="539750" y="2032000"/>
            <a:ext cx="2614613" cy="549275"/>
          </a:xfrm>
          <a:prstGeom prst="homePlate">
            <a:avLst/>
          </a:prstGeom>
          <a:solidFill>
            <a:srgbClr val="3B6F83"/>
          </a:solidFill>
          <a:ln w="25400" cap="flat" cmpd="sng" algn="ctr">
            <a:noFill/>
            <a:prstDash val="solid"/>
            <a:round/>
            <a:headEnd type="none" w="med" len="med"/>
            <a:tailEnd type="none" w="med" len="med"/>
          </a:ln>
          <a:effectLst/>
          <a:extLst/>
        </p:spPr>
        <p:txBody>
          <a:bodyPr anchor="ctr"/>
          <a:lstStyle/>
          <a:p>
            <a:pPr algn="ctr" defTabSz="914400" fontAlgn="base">
              <a:spcBef>
                <a:spcPct val="0"/>
              </a:spcBef>
              <a:spcAft>
                <a:spcPct val="0"/>
              </a:spcAft>
              <a:defRPr/>
            </a:pPr>
            <a:r>
              <a:rPr lang="en-US" sz="1600" dirty="0" smtClean="0">
                <a:solidFill>
                  <a:srgbClr val="FFFFFF"/>
                </a:solidFill>
                <a:latin typeface="Arial"/>
                <a:ea typeface="ヒラギノ角ゴ ProN W3" charset="0"/>
                <a:cs typeface="Arial"/>
                <a:sym typeface="Gill Sans" charset="0"/>
              </a:rPr>
              <a:t>Predictions</a:t>
            </a:r>
            <a:endParaRPr lang="en-US" sz="1400" dirty="0">
              <a:solidFill>
                <a:srgbClr val="FFFFFF"/>
              </a:solidFill>
              <a:latin typeface="Arial"/>
              <a:ea typeface="ヒラギノ角ゴ ProN W3" charset="0"/>
              <a:cs typeface="Arial"/>
              <a:sym typeface="Gill Sans" charset="0"/>
            </a:endParaRPr>
          </a:p>
        </p:txBody>
      </p:sp>
      <p:sp>
        <p:nvSpPr>
          <p:cNvPr id="8" name="Pentagon 7"/>
          <p:cNvSpPr/>
          <p:nvPr/>
        </p:nvSpPr>
        <p:spPr bwMode="auto">
          <a:xfrm>
            <a:off x="539750" y="2792413"/>
            <a:ext cx="2614613" cy="549275"/>
          </a:xfrm>
          <a:prstGeom prst="homePlate">
            <a:avLst/>
          </a:prstGeom>
          <a:solidFill>
            <a:srgbClr val="3B6F83"/>
          </a:solidFill>
          <a:ln w="25400" cap="flat" cmpd="sng" algn="ctr">
            <a:noFill/>
            <a:prstDash val="solid"/>
            <a:round/>
            <a:headEnd type="none" w="med" len="med"/>
            <a:tailEnd type="none" w="med" len="med"/>
          </a:ln>
          <a:effectLst/>
          <a:extLst/>
        </p:spPr>
        <p:txBody>
          <a:bodyPr anchor="ctr"/>
          <a:lstStyle/>
          <a:p>
            <a:pPr algn="ctr" defTabSz="914400" fontAlgn="base">
              <a:spcBef>
                <a:spcPct val="0"/>
              </a:spcBef>
              <a:spcAft>
                <a:spcPct val="0"/>
              </a:spcAft>
              <a:defRPr/>
            </a:pPr>
            <a:r>
              <a:rPr lang="en-US" sz="1600" dirty="0">
                <a:solidFill>
                  <a:srgbClr val="FFFFFF"/>
                </a:solidFill>
                <a:latin typeface="Arial"/>
                <a:ea typeface="ヒラギノ角ゴ ProN W3" charset="0"/>
                <a:cs typeface="Arial"/>
                <a:sym typeface="Gill Sans" charset="0"/>
              </a:rPr>
              <a:t>Relationship Analysis</a:t>
            </a:r>
            <a:endParaRPr lang="en-US" sz="1400" dirty="0">
              <a:solidFill>
                <a:srgbClr val="FFFFFF"/>
              </a:solidFill>
              <a:latin typeface="Arial"/>
              <a:ea typeface="ヒラギノ角ゴ ProN W3" charset="0"/>
              <a:cs typeface="Arial"/>
              <a:sym typeface="Gill Sans" charset="0"/>
            </a:endParaRPr>
          </a:p>
        </p:txBody>
      </p:sp>
      <p:sp>
        <p:nvSpPr>
          <p:cNvPr id="9" name="Pentagon 8"/>
          <p:cNvSpPr/>
          <p:nvPr/>
        </p:nvSpPr>
        <p:spPr bwMode="auto">
          <a:xfrm>
            <a:off x="539750" y="3581400"/>
            <a:ext cx="2614613" cy="549275"/>
          </a:xfrm>
          <a:prstGeom prst="homePlate">
            <a:avLst/>
          </a:prstGeom>
          <a:solidFill>
            <a:srgbClr val="3B6F83"/>
          </a:solidFill>
          <a:ln w="25400" cap="flat" cmpd="sng" algn="ctr">
            <a:noFill/>
            <a:prstDash val="solid"/>
            <a:round/>
            <a:headEnd type="none" w="med" len="med"/>
            <a:tailEnd type="none" w="med" len="med"/>
          </a:ln>
          <a:effectLst/>
          <a:extLst/>
        </p:spPr>
        <p:txBody>
          <a:bodyPr anchor="ctr"/>
          <a:lstStyle/>
          <a:p>
            <a:pPr algn="ctr" defTabSz="914400" fontAlgn="base">
              <a:spcBef>
                <a:spcPct val="0"/>
              </a:spcBef>
              <a:spcAft>
                <a:spcPct val="0"/>
              </a:spcAft>
              <a:defRPr/>
            </a:pPr>
            <a:r>
              <a:rPr lang="en-US" sz="1600" dirty="0">
                <a:solidFill>
                  <a:srgbClr val="FFFFFF"/>
                </a:solidFill>
                <a:latin typeface="Arial"/>
                <a:ea typeface="ヒラギノ角ゴ ProN W3" charset="0"/>
                <a:cs typeface="Arial"/>
                <a:sym typeface="Gill Sans" charset="0"/>
              </a:rPr>
              <a:t>Benchmarking</a:t>
            </a:r>
            <a:endParaRPr lang="en-US" sz="1400" dirty="0">
              <a:solidFill>
                <a:srgbClr val="FFFFFF"/>
              </a:solidFill>
              <a:latin typeface="Arial"/>
              <a:ea typeface="ヒラギノ角ゴ ProN W3" charset="0"/>
              <a:cs typeface="Arial"/>
              <a:sym typeface="Gill Sans" charset="0"/>
            </a:endParaRPr>
          </a:p>
        </p:txBody>
      </p:sp>
      <p:sp>
        <p:nvSpPr>
          <p:cNvPr id="10" name="Pentagon 9"/>
          <p:cNvSpPr/>
          <p:nvPr/>
        </p:nvSpPr>
        <p:spPr bwMode="auto">
          <a:xfrm>
            <a:off x="539750" y="4341813"/>
            <a:ext cx="2614613" cy="549275"/>
          </a:xfrm>
          <a:prstGeom prst="homePlate">
            <a:avLst/>
          </a:prstGeom>
          <a:solidFill>
            <a:srgbClr val="3B6F83"/>
          </a:solidFill>
          <a:ln w="25400" cap="flat" cmpd="sng" algn="ctr">
            <a:noFill/>
            <a:prstDash val="solid"/>
            <a:round/>
            <a:headEnd type="none" w="med" len="med"/>
            <a:tailEnd type="none" w="med" len="med"/>
          </a:ln>
          <a:effectLst/>
          <a:extLst/>
        </p:spPr>
        <p:txBody>
          <a:bodyPr anchor="ctr"/>
          <a:lstStyle/>
          <a:p>
            <a:pPr algn="ctr" defTabSz="914400" fontAlgn="base">
              <a:spcBef>
                <a:spcPct val="0"/>
              </a:spcBef>
              <a:spcAft>
                <a:spcPct val="0"/>
              </a:spcAft>
              <a:defRPr/>
            </a:pPr>
            <a:r>
              <a:rPr lang="en-US" sz="1600" dirty="0">
                <a:solidFill>
                  <a:srgbClr val="FFFFFF"/>
                </a:solidFill>
                <a:latin typeface="Arial"/>
                <a:ea typeface="ヒラギノ角ゴ ProN W3" charset="0"/>
                <a:cs typeface="Arial"/>
                <a:sym typeface="Gill Sans" charset="0"/>
              </a:rPr>
              <a:t>Trend Analysis</a:t>
            </a:r>
            <a:endParaRPr lang="en-US" sz="1400" dirty="0">
              <a:solidFill>
                <a:srgbClr val="FFFFFF"/>
              </a:solidFill>
              <a:latin typeface="Arial"/>
              <a:ea typeface="ヒラギノ角ゴ ProN W3" charset="0"/>
              <a:cs typeface="Arial"/>
              <a:sym typeface="Gill Sans" charset="0"/>
            </a:endParaRPr>
          </a:p>
        </p:txBody>
      </p:sp>
      <p:sp>
        <p:nvSpPr>
          <p:cNvPr id="11" name="Pentagon 10"/>
          <p:cNvSpPr/>
          <p:nvPr/>
        </p:nvSpPr>
        <p:spPr bwMode="auto">
          <a:xfrm>
            <a:off x="539750" y="5119688"/>
            <a:ext cx="2614613" cy="549275"/>
          </a:xfrm>
          <a:prstGeom prst="homePlate">
            <a:avLst/>
          </a:prstGeom>
          <a:solidFill>
            <a:srgbClr val="3B6F83"/>
          </a:solidFill>
          <a:ln w="25400" cap="flat" cmpd="sng" algn="ctr">
            <a:noFill/>
            <a:prstDash val="solid"/>
            <a:round/>
            <a:headEnd type="none" w="med" len="med"/>
            <a:tailEnd type="none" w="med" len="med"/>
          </a:ln>
          <a:effectLst/>
          <a:extLst/>
        </p:spPr>
        <p:txBody>
          <a:bodyPr anchor="ctr"/>
          <a:lstStyle/>
          <a:p>
            <a:pPr algn="ctr" defTabSz="914400" fontAlgn="base">
              <a:spcBef>
                <a:spcPct val="0"/>
              </a:spcBef>
              <a:spcAft>
                <a:spcPct val="0"/>
              </a:spcAft>
              <a:defRPr/>
            </a:pPr>
            <a:r>
              <a:rPr lang="en-US" sz="1600" dirty="0">
                <a:solidFill>
                  <a:srgbClr val="FFFFFF"/>
                </a:solidFill>
                <a:latin typeface="Arial"/>
                <a:ea typeface="ヒラギノ角ゴ ProN W3" charset="0"/>
                <a:cs typeface="Arial"/>
                <a:sym typeface="Gill Sans" charset="0"/>
              </a:rPr>
              <a:t>Data Summarization</a:t>
            </a:r>
            <a:endParaRPr lang="en-US" sz="1400" dirty="0">
              <a:solidFill>
                <a:srgbClr val="FFFFFF"/>
              </a:solidFill>
              <a:latin typeface="Arial"/>
              <a:ea typeface="ヒラギノ角ゴ ProN W3" charset="0"/>
              <a:cs typeface="Arial"/>
              <a:sym typeface="Gill Sans" charset="0"/>
            </a:endParaRPr>
          </a:p>
        </p:txBody>
      </p:sp>
      <p:pic>
        <p:nvPicPr>
          <p:cNvPr id="12" name="Picture 2" descr="a_cart.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4906" y="2724493"/>
            <a:ext cx="617537"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a_efunc.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7143" y="5199063"/>
            <a:ext cx="37306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descr="a_lamp.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56974" y="2029790"/>
            <a:ext cx="53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 descr="a_lens.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41099" y="3570070"/>
            <a:ext cx="5651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descr="a_uparrow.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0631" y="4373625"/>
            <a:ext cx="446087"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Connector 28"/>
          <p:cNvCxnSpPr>
            <a:cxnSpLocks noChangeShapeType="1"/>
          </p:cNvCxnSpPr>
          <p:nvPr/>
        </p:nvCxnSpPr>
        <p:spPr bwMode="auto">
          <a:xfrm flipH="1">
            <a:off x="2928938" y="5116513"/>
            <a:ext cx="4573587" cy="4762"/>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cxnSp>
      <p:cxnSp>
        <p:nvCxnSpPr>
          <p:cNvPr id="18" name="Straight Connector 28"/>
          <p:cNvCxnSpPr>
            <a:cxnSpLocks noChangeShapeType="1"/>
          </p:cNvCxnSpPr>
          <p:nvPr/>
        </p:nvCxnSpPr>
        <p:spPr bwMode="auto">
          <a:xfrm flipH="1">
            <a:off x="2927350" y="5676900"/>
            <a:ext cx="4573588" cy="4763"/>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cxnSp>
      <p:cxnSp>
        <p:nvCxnSpPr>
          <p:cNvPr id="19" name="Straight Connector 28"/>
          <p:cNvCxnSpPr>
            <a:cxnSpLocks noChangeShapeType="1"/>
          </p:cNvCxnSpPr>
          <p:nvPr/>
        </p:nvCxnSpPr>
        <p:spPr bwMode="auto">
          <a:xfrm flipH="1">
            <a:off x="2927350" y="4324350"/>
            <a:ext cx="4573588" cy="6350"/>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cxnSp>
      <p:cxnSp>
        <p:nvCxnSpPr>
          <p:cNvPr id="20" name="Straight Connector 28"/>
          <p:cNvCxnSpPr>
            <a:cxnSpLocks noChangeShapeType="1"/>
          </p:cNvCxnSpPr>
          <p:nvPr/>
        </p:nvCxnSpPr>
        <p:spPr bwMode="auto">
          <a:xfrm flipH="1">
            <a:off x="2925763" y="4886325"/>
            <a:ext cx="4572000" cy="4763"/>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cxnSp>
      <p:cxnSp>
        <p:nvCxnSpPr>
          <p:cNvPr id="21" name="Straight Connector 28"/>
          <p:cNvCxnSpPr>
            <a:cxnSpLocks noChangeShapeType="1"/>
          </p:cNvCxnSpPr>
          <p:nvPr/>
        </p:nvCxnSpPr>
        <p:spPr bwMode="auto">
          <a:xfrm flipH="1">
            <a:off x="2925763" y="3579813"/>
            <a:ext cx="4572000" cy="4762"/>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cxnSp>
      <p:cxnSp>
        <p:nvCxnSpPr>
          <p:cNvPr id="22" name="Straight Connector 28"/>
          <p:cNvCxnSpPr>
            <a:cxnSpLocks noChangeShapeType="1"/>
          </p:cNvCxnSpPr>
          <p:nvPr/>
        </p:nvCxnSpPr>
        <p:spPr bwMode="auto">
          <a:xfrm flipH="1">
            <a:off x="2922588" y="4140200"/>
            <a:ext cx="4573587" cy="4763"/>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cxnSp>
      <p:cxnSp>
        <p:nvCxnSpPr>
          <p:cNvPr id="23" name="Straight Connector 28"/>
          <p:cNvCxnSpPr>
            <a:cxnSpLocks noChangeShapeType="1"/>
          </p:cNvCxnSpPr>
          <p:nvPr/>
        </p:nvCxnSpPr>
        <p:spPr bwMode="auto">
          <a:xfrm flipH="1">
            <a:off x="2932113" y="2787650"/>
            <a:ext cx="4573587" cy="6350"/>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cxnSp>
      <p:cxnSp>
        <p:nvCxnSpPr>
          <p:cNvPr id="24" name="Straight Connector 28"/>
          <p:cNvCxnSpPr>
            <a:cxnSpLocks noChangeShapeType="1"/>
          </p:cNvCxnSpPr>
          <p:nvPr/>
        </p:nvCxnSpPr>
        <p:spPr bwMode="auto">
          <a:xfrm flipH="1">
            <a:off x="2930525" y="3349625"/>
            <a:ext cx="4573588" cy="4763"/>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cxnSp>
      <p:cxnSp>
        <p:nvCxnSpPr>
          <p:cNvPr id="25" name="Straight Connector 28"/>
          <p:cNvCxnSpPr>
            <a:cxnSpLocks noChangeShapeType="1"/>
          </p:cNvCxnSpPr>
          <p:nvPr/>
        </p:nvCxnSpPr>
        <p:spPr bwMode="auto">
          <a:xfrm flipH="1">
            <a:off x="2930525" y="2016125"/>
            <a:ext cx="4573588" cy="4763"/>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cxnSp>
      <p:cxnSp>
        <p:nvCxnSpPr>
          <p:cNvPr id="26" name="Straight Connector 28"/>
          <p:cNvCxnSpPr>
            <a:cxnSpLocks noChangeShapeType="1"/>
          </p:cNvCxnSpPr>
          <p:nvPr/>
        </p:nvCxnSpPr>
        <p:spPr bwMode="auto">
          <a:xfrm flipH="1">
            <a:off x="2928938" y="2576513"/>
            <a:ext cx="4573587" cy="4762"/>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cxnSp>
      <p:sp>
        <p:nvSpPr>
          <p:cNvPr id="27" name="TextBox 51"/>
          <p:cNvSpPr txBox="1">
            <a:spLocks noChangeArrowheads="1"/>
          </p:cNvSpPr>
          <p:nvPr/>
        </p:nvSpPr>
        <p:spPr bwMode="auto">
          <a:xfrm rot="-5400000">
            <a:off x="-1785144" y="3759995"/>
            <a:ext cx="4206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700">
                <a:solidFill>
                  <a:srgbClr val="343434"/>
                </a:solidFill>
                <a:latin typeface="Arial" pitchFamily="34" charset="0"/>
                <a:ea typeface="ヒラギノ角ゴ ProN W3" charset="-128"/>
                <a:sym typeface="Arial" pitchFamily="34" charset="0"/>
              </a:defRPr>
            </a:lvl1pPr>
            <a:lvl2pPr marL="742950" indent="-285750" eaLnBrk="0" hangingPunct="0">
              <a:defRPr sz="2700">
                <a:solidFill>
                  <a:srgbClr val="343434"/>
                </a:solidFill>
                <a:latin typeface="Arial" pitchFamily="34" charset="0"/>
                <a:ea typeface="ヒラギノ角ゴ ProN W3" charset="-128"/>
                <a:sym typeface="Arial" pitchFamily="34" charset="0"/>
              </a:defRPr>
            </a:lvl2pPr>
            <a:lvl3pPr marL="1143000" indent="-228600" eaLnBrk="0" hangingPunct="0">
              <a:defRPr sz="2700">
                <a:solidFill>
                  <a:srgbClr val="343434"/>
                </a:solidFill>
                <a:latin typeface="Arial" pitchFamily="34" charset="0"/>
                <a:ea typeface="ヒラギノ角ゴ ProN W3" charset="-128"/>
                <a:sym typeface="Arial" pitchFamily="34" charset="0"/>
              </a:defRPr>
            </a:lvl3pPr>
            <a:lvl4pPr marL="1600200" indent="-228600" eaLnBrk="0" hangingPunct="0">
              <a:defRPr sz="2700">
                <a:solidFill>
                  <a:srgbClr val="343434"/>
                </a:solidFill>
                <a:latin typeface="Arial" pitchFamily="34" charset="0"/>
                <a:ea typeface="ヒラギノ角ゴ ProN W3" charset="-128"/>
                <a:sym typeface="Arial" pitchFamily="34" charset="0"/>
              </a:defRPr>
            </a:lvl4pPr>
            <a:lvl5pPr marL="2057400" indent="-228600" eaLnBrk="0" hangingPunct="0">
              <a:defRPr sz="2700">
                <a:solidFill>
                  <a:srgbClr val="343434"/>
                </a:solidFill>
                <a:latin typeface="Arial" pitchFamily="34" charset="0"/>
                <a:ea typeface="ヒラギノ角ゴ ProN W3" charset="-128"/>
                <a:sym typeface="Arial" pitchFamily="34" charset="0"/>
              </a:defRPr>
            </a:lvl5pPr>
            <a:lvl6pPr marL="25146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6pPr>
            <a:lvl7pPr marL="29718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7pPr>
            <a:lvl8pPr marL="34290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8pPr>
            <a:lvl9pPr marL="38862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9pPr>
          </a:lstStyle>
          <a:p>
            <a:pPr algn="ctr" defTabSz="914400" eaLnBrk="1" fontAlgn="base" hangingPunct="1">
              <a:spcBef>
                <a:spcPct val="0"/>
              </a:spcBef>
              <a:spcAft>
                <a:spcPct val="0"/>
              </a:spcAft>
            </a:pPr>
            <a:r>
              <a:rPr lang="en-US" sz="1200" b="1">
                <a:solidFill>
                  <a:srgbClr val="505150"/>
                </a:solidFill>
                <a:latin typeface="Helvetica" charset="0"/>
                <a:cs typeface="ヒラギノ角ゴ ProN W3" charset="0"/>
              </a:rPr>
              <a:t>Analytical Maturity</a:t>
            </a:r>
          </a:p>
        </p:txBody>
      </p:sp>
      <p:sp>
        <p:nvSpPr>
          <p:cNvPr id="28" name="TextBox 10"/>
          <p:cNvSpPr txBox="1">
            <a:spLocks noChangeArrowheads="1"/>
          </p:cNvSpPr>
          <p:nvPr/>
        </p:nvSpPr>
        <p:spPr bwMode="auto">
          <a:xfrm>
            <a:off x="3890963" y="2149475"/>
            <a:ext cx="38195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700">
                <a:solidFill>
                  <a:srgbClr val="343434"/>
                </a:solidFill>
                <a:latin typeface="Arial" pitchFamily="34" charset="0"/>
                <a:ea typeface="ヒラギノ角ゴ ProN W3" charset="-128"/>
                <a:sym typeface="Arial" pitchFamily="34" charset="0"/>
              </a:defRPr>
            </a:lvl1pPr>
            <a:lvl2pPr marL="742950" indent="-285750" eaLnBrk="0" hangingPunct="0">
              <a:defRPr sz="2700">
                <a:solidFill>
                  <a:srgbClr val="343434"/>
                </a:solidFill>
                <a:latin typeface="Arial" pitchFamily="34" charset="0"/>
                <a:ea typeface="ヒラギノ角ゴ ProN W3" charset="-128"/>
                <a:sym typeface="Arial" pitchFamily="34" charset="0"/>
              </a:defRPr>
            </a:lvl2pPr>
            <a:lvl3pPr marL="1143000" indent="-228600" eaLnBrk="0" hangingPunct="0">
              <a:defRPr sz="2700">
                <a:solidFill>
                  <a:srgbClr val="343434"/>
                </a:solidFill>
                <a:latin typeface="Arial" pitchFamily="34" charset="0"/>
                <a:ea typeface="ヒラギノ角ゴ ProN W3" charset="-128"/>
                <a:sym typeface="Arial" pitchFamily="34" charset="0"/>
              </a:defRPr>
            </a:lvl3pPr>
            <a:lvl4pPr marL="1600200" indent="-228600" eaLnBrk="0" hangingPunct="0">
              <a:defRPr sz="2700">
                <a:solidFill>
                  <a:srgbClr val="343434"/>
                </a:solidFill>
                <a:latin typeface="Arial" pitchFamily="34" charset="0"/>
                <a:ea typeface="ヒラギノ角ゴ ProN W3" charset="-128"/>
                <a:sym typeface="Arial" pitchFamily="34" charset="0"/>
              </a:defRPr>
            </a:lvl4pPr>
            <a:lvl5pPr marL="2057400" indent="-228600" eaLnBrk="0" hangingPunct="0">
              <a:defRPr sz="2700">
                <a:solidFill>
                  <a:srgbClr val="343434"/>
                </a:solidFill>
                <a:latin typeface="Arial" pitchFamily="34" charset="0"/>
                <a:ea typeface="ヒラギノ角ゴ ProN W3" charset="-128"/>
                <a:sym typeface="Arial" pitchFamily="34" charset="0"/>
              </a:defRPr>
            </a:lvl5pPr>
            <a:lvl6pPr marL="25146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6pPr>
            <a:lvl7pPr marL="29718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7pPr>
            <a:lvl8pPr marL="34290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8pPr>
            <a:lvl9pPr marL="38862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9pPr>
          </a:lstStyle>
          <a:p>
            <a:pPr defTabSz="914400" eaLnBrk="1" fontAlgn="base" hangingPunct="1">
              <a:spcBef>
                <a:spcPct val="0"/>
              </a:spcBef>
              <a:spcAft>
                <a:spcPct val="0"/>
              </a:spcAft>
            </a:pPr>
            <a:r>
              <a:rPr lang="en-US" sz="1300">
                <a:solidFill>
                  <a:srgbClr val="000000"/>
                </a:solidFill>
                <a:cs typeface="ヒラギノ角ゴ ProN W3" charset="0"/>
              </a:rPr>
              <a:t>What is likely to happen based on past history?</a:t>
            </a:r>
          </a:p>
        </p:txBody>
      </p:sp>
      <p:sp>
        <p:nvSpPr>
          <p:cNvPr id="29" name="TextBox 54"/>
          <p:cNvSpPr txBox="1">
            <a:spLocks noChangeArrowheads="1"/>
          </p:cNvSpPr>
          <p:nvPr/>
        </p:nvSpPr>
        <p:spPr bwMode="auto">
          <a:xfrm>
            <a:off x="3898900" y="2927350"/>
            <a:ext cx="38195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700">
                <a:solidFill>
                  <a:srgbClr val="343434"/>
                </a:solidFill>
                <a:latin typeface="Arial" pitchFamily="34" charset="0"/>
                <a:ea typeface="ヒラギノ角ゴ ProN W3" charset="-128"/>
                <a:sym typeface="Arial" pitchFamily="34" charset="0"/>
              </a:defRPr>
            </a:lvl1pPr>
            <a:lvl2pPr marL="742950" indent="-285750" eaLnBrk="0" hangingPunct="0">
              <a:defRPr sz="2700">
                <a:solidFill>
                  <a:srgbClr val="343434"/>
                </a:solidFill>
                <a:latin typeface="Arial" pitchFamily="34" charset="0"/>
                <a:ea typeface="ヒラギノ角ゴ ProN W3" charset="-128"/>
                <a:sym typeface="Arial" pitchFamily="34" charset="0"/>
              </a:defRPr>
            </a:lvl2pPr>
            <a:lvl3pPr marL="1143000" indent="-228600" eaLnBrk="0" hangingPunct="0">
              <a:defRPr sz="2700">
                <a:solidFill>
                  <a:srgbClr val="343434"/>
                </a:solidFill>
                <a:latin typeface="Arial" pitchFamily="34" charset="0"/>
                <a:ea typeface="ヒラギノ角ゴ ProN W3" charset="-128"/>
                <a:sym typeface="Arial" pitchFamily="34" charset="0"/>
              </a:defRPr>
            </a:lvl3pPr>
            <a:lvl4pPr marL="1600200" indent="-228600" eaLnBrk="0" hangingPunct="0">
              <a:defRPr sz="2700">
                <a:solidFill>
                  <a:srgbClr val="343434"/>
                </a:solidFill>
                <a:latin typeface="Arial" pitchFamily="34" charset="0"/>
                <a:ea typeface="ヒラギノ角ゴ ProN W3" charset="-128"/>
                <a:sym typeface="Arial" pitchFamily="34" charset="0"/>
              </a:defRPr>
            </a:lvl4pPr>
            <a:lvl5pPr marL="2057400" indent="-228600" eaLnBrk="0" hangingPunct="0">
              <a:defRPr sz="2700">
                <a:solidFill>
                  <a:srgbClr val="343434"/>
                </a:solidFill>
                <a:latin typeface="Arial" pitchFamily="34" charset="0"/>
                <a:ea typeface="ヒラギノ角ゴ ProN W3" charset="-128"/>
                <a:sym typeface="Arial" pitchFamily="34" charset="0"/>
              </a:defRPr>
            </a:lvl5pPr>
            <a:lvl6pPr marL="25146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6pPr>
            <a:lvl7pPr marL="29718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7pPr>
            <a:lvl8pPr marL="34290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8pPr>
            <a:lvl9pPr marL="38862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9pPr>
          </a:lstStyle>
          <a:p>
            <a:pPr defTabSz="914400" eaLnBrk="1" fontAlgn="base" hangingPunct="1">
              <a:spcBef>
                <a:spcPct val="0"/>
              </a:spcBef>
              <a:spcAft>
                <a:spcPct val="0"/>
              </a:spcAft>
            </a:pPr>
            <a:r>
              <a:rPr lang="en-US" sz="1300">
                <a:solidFill>
                  <a:srgbClr val="000000"/>
                </a:solidFill>
                <a:cs typeface="ヒラギノ角ゴ ProN W3" charset="0"/>
              </a:rPr>
              <a:t>What factors influence activity or behavior?</a:t>
            </a:r>
          </a:p>
        </p:txBody>
      </p:sp>
      <p:sp>
        <p:nvSpPr>
          <p:cNvPr id="30" name="TextBox 55"/>
          <p:cNvSpPr txBox="1">
            <a:spLocks noChangeArrowheads="1"/>
          </p:cNvSpPr>
          <p:nvPr/>
        </p:nvSpPr>
        <p:spPr bwMode="auto">
          <a:xfrm>
            <a:off x="3898900" y="3725863"/>
            <a:ext cx="38195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700">
                <a:solidFill>
                  <a:srgbClr val="343434"/>
                </a:solidFill>
                <a:latin typeface="Arial" pitchFamily="34" charset="0"/>
                <a:ea typeface="ヒラギノ角ゴ ProN W3" charset="-128"/>
                <a:sym typeface="Arial" pitchFamily="34" charset="0"/>
              </a:defRPr>
            </a:lvl1pPr>
            <a:lvl2pPr marL="742950" indent="-285750" eaLnBrk="0" hangingPunct="0">
              <a:defRPr sz="2700">
                <a:solidFill>
                  <a:srgbClr val="343434"/>
                </a:solidFill>
                <a:latin typeface="Arial" pitchFamily="34" charset="0"/>
                <a:ea typeface="ヒラギノ角ゴ ProN W3" charset="-128"/>
                <a:sym typeface="Arial" pitchFamily="34" charset="0"/>
              </a:defRPr>
            </a:lvl2pPr>
            <a:lvl3pPr marL="1143000" indent="-228600" eaLnBrk="0" hangingPunct="0">
              <a:defRPr sz="2700">
                <a:solidFill>
                  <a:srgbClr val="343434"/>
                </a:solidFill>
                <a:latin typeface="Arial" pitchFamily="34" charset="0"/>
                <a:ea typeface="ヒラギノ角ゴ ProN W3" charset="-128"/>
                <a:sym typeface="Arial" pitchFamily="34" charset="0"/>
              </a:defRPr>
            </a:lvl3pPr>
            <a:lvl4pPr marL="1600200" indent="-228600" eaLnBrk="0" hangingPunct="0">
              <a:defRPr sz="2700">
                <a:solidFill>
                  <a:srgbClr val="343434"/>
                </a:solidFill>
                <a:latin typeface="Arial" pitchFamily="34" charset="0"/>
                <a:ea typeface="ヒラギノ角ゴ ProN W3" charset="-128"/>
                <a:sym typeface="Arial" pitchFamily="34" charset="0"/>
              </a:defRPr>
            </a:lvl4pPr>
            <a:lvl5pPr marL="2057400" indent="-228600" eaLnBrk="0" hangingPunct="0">
              <a:defRPr sz="2700">
                <a:solidFill>
                  <a:srgbClr val="343434"/>
                </a:solidFill>
                <a:latin typeface="Arial" pitchFamily="34" charset="0"/>
                <a:ea typeface="ヒラギノ角ゴ ProN W3" charset="-128"/>
                <a:sym typeface="Arial" pitchFamily="34" charset="0"/>
              </a:defRPr>
            </a:lvl5pPr>
            <a:lvl6pPr marL="25146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6pPr>
            <a:lvl7pPr marL="29718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7pPr>
            <a:lvl8pPr marL="34290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8pPr>
            <a:lvl9pPr marL="38862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9pPr>
          </a:lstStyle>
          <a:p>
            <a:pPr defTabSz="914400" eaLnBrk="1" fontAlgn="base" hangingPunct="1">
              <a:spcBef>
                <a:spcPct val="0"/>
              </a:spcBef>
              <a:spcAft>
                <a:spcPct val="0"/>
              </a:spcAft>
            </a:pPr>
            <a:r>
              <a:rPr lang="en-US" sz="1300">
                <a:solidFill>
                  <a:srgbClr val="000000"/>
                </a:solidFill>
                <a:cs typeface="ヒラギノ角ゴ ProN W3" charset="0"/>
              </a:rPr>
              <a:t>How are we doing versus comparables?</a:t>
            </a:r>
          </a:p>
        </p:txBody>
      </p:sp>
      <p:sp>
        <p:nvSpPr>
          <p:cNvPr id="31" name="TextBox 56"/>
          <p:cNvSpPr txBox="1">
            <a:spLocks noChangeArrowheads="1"/>
          </p:cNvSpPr>
          <p:nvPr/>
        </p:nvSpPr>
        <p:spPr bwMode="auto">
          <a:xfrm>
            <a:off x="3906838" y="4449763"/>
            <a:ext cx="381793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700">
                <a:solidFill>
                  <a:srgbClr val="343434"/>
                </a:solidFill>
                <a:latin typeface="Arial" pitchFamily="34" charset="0"/>
                <a:ea typeface="ヒラギノ角ゴ ProN W3" charset="-128"/>
                <a:sym typeface="Arial" pitchFamily="34" charset="0"/>
              </a:defRPr>
            </a:lvl1pPr>
            <a:lvl2pPr marL="742950" indent="-285750" eaLnBrk="0" hangingPunct="0">
              <a:defRPr sz="2700">
                <a:solidFill>
                  <a:srgbClr val="343434"/>
                </a:solidFill>
                <a:latin typeface="Arial" pitchFamily="34" charset="0"/>
                <a:ea typeface="ヒラギノ角ゴ ProN W3" charset="-128"/>
                <a:sym typeface="Arial" pitchFamily="34" charset="0"/>
              </a:defRPr>
            </a:lvl2pPr>
            <a:lvl3pPr marL="1143000" indent="-228600" eaLnBrk="0" hangingPunct="0">
              <a:defRPr sz="2700">
                <a:solidFill>
                  <a:srgbClr val="343434"/>
                </a:solidFill>
                <a:latin typeface="Arial" pitchFamily="34" charset="0"/>
                <a:ea typeface="ヒラギノ角ゴ ProN W3" charset="-128"/>
                <a:sym typeface="Arial" pitchFamily="34" charset="0"/>
              </a:defRPr>
            </a:lvl3pPr>
            <a:lvl4pPr marL="1600200" indent="-228600" eaLnBrk="0" hangingPunct="0">
              <a:defRPr sz="2700">
                <a:solidFill>
                  <a:srgbClr val="343434"/>
                </a:solidFill>
                <a:latin typeface="Arial" pitchFamily="34" charset="0"/>
                <a:ea typeface="ヒラギノ角ゴ ProN W3" charset="-128"/>
                <a:sym typeface="Arial" pitchFamily="34" charset="0"/>
              </a:defRPr>
            </a:lvl4pPr>
            <a:lvl5pPr marL="2057400" indent="-228600" eaLnBrk="0" hangingPunct="0">
              <a:defRPr sz="2700">
                <a:solidFill>
                  <a:srgbClr val="343434"/>
                </a:solidFill>
                <a:latin typeface="Arial" pitchFamily="34" charset="0"/>
                <a:ea typeface="ヒラギノ角ゴ ProN W3" charset="-128"/>
                <a:sym typeface="Arial" pitchFamily="34" charset="0"/>
              </a:defRPr>
            </a:lvl5pPr>
            <a:lvl6pPr marL="25146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6pPr>
            <a:lvl7pPr marL="29718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7pPr>
            <a:lvl8pPr marL="34290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8pPr>
            <a:lvl9pPr marL="38862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9pPr>
          </a:lstStyle>
          <a:p>
            <a:pPr defTabSz="914400" eaLnBrk="1" fontAlgn="base" hangingPunct="1">
              <a:spcBef>
                <a:spcPct val="0"/>
              </a:spcBef>
              <a:spcAft>
                <a:spcPct val="0"/>
              </a:spcAft>
            </a:pPr>
            <a:r>
              <a:rPr lang="en-US" sz="1300">
                <a:solidFill>
                  <a:srgbClr val="000000"/>
                </a:solidFill>
                <a:cs typeface="ヒラギノ角ゴ ProN W3" charset="0"/>
              </a:rPr>
              <a:t>What direction are we headed in?</a:t>
            </a:r>
          </a:p>
        </p:txBody>
      </p:sp>
      <p:sp>
        <p:nvSpPr>
          <p:cNvPr id="32" name="TextBox 57"/>
          <p:cNvSpPr txBox="1">
            <a:spLocks noChangeArrowheads="1"/>
          </p:cNvSpPr>
          <p:nvPr/>
        </p:nvSpPr>
        <p:spPr bwMode="auto">
          <a:xfrm>
            <a:off x="3949700" y="5246688"/>
            <a:ext cx="38195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700">
                <a:solidFill>
                  <a:srgbClr val="343434"/>
                </a:solidFill>
                <a:latin typeface="Arial" pitchFamily="34" charset="0"/>
                <a:ea typeface="ヒラギノ角ゴ ProN W3" charset="-128"/>
                <a:sym typeface="Arial" pitchFamily="34" charset="0"/>
              </a:defRPr>
            </a:lvl1pPr>
            <a:lvl2pPr marL="742950" indent="-285750" eaLnBrk="0" hangingPunct="0">
              <a:defRPr sz="2700">
                <a:solidFill>
                  <a:srgbClr val="343434"/>
                </a:solidFill>
                <a:latin typeface="Arial" pitchFamily="34" charset="0"/>
                <a:ea typeface="ヒラギノ角ゴ ProN W3" charset="-128"/>
                <a:sym typeface="Arial" pitchFamily="34" charset="0"/>
              </a:defRPr>
            </a:lvl2pPr>
            <a:lvl3pPr marL="1143000" indent="-228600" eaLnBrk="0" hangingPunct="0">
              <a:defRPr sz="2700">
                <a:solidFill>
                  <a:srgbClr val="343434"/>
                </a:solidFill>
                <a:latin typeface="Arial" pitchFamily="34" charset="0"/>
                <a:ea typeface="ヒラギノ角ゴ ProN W3" charset="-128"/>
                <a:sym typeface="Arial" pitchFamily="34" charset="0"/>
              </a:defRPr>
            </a:lvl3pPr>
            <a:lvl4pPr marL="1600200" indent="-228600" eaLnBrk="0" hangingPunct="0">
              <a:defRPr sz="2700">
                <a:solidFill>
                  <a:srgbClr val="343434"/>
                </a:solidFill>
                <a:latin typeface="Arial" pitchFamily="34" charset="0"/>
                <a:ea typeface="ヒラギノ角ゴ ProN W3" charset="-128"/>
                <a:sym typeface="Arial" pitchFamily="34" charset="0"/>
              </a:defRPr>
            </a:lvl4pPr>
            <a:lvl5pPr marL="2057400" indent="-228600" eaLnBrk="0" hangingPunct="0">
              <a:defRPr sz="2700">
                <a:solidFill>
                  <a:srgbClr val="343434"/>
                </a:solidFill>
                <a:latin typeface="Arial" pitchFamily="34" charset="0"/>
                <a:ea typeface="ヒラギノ角ゴ ProN W3" charset="-128"/>
                <a:sym typeface="Arial" pitchFamily="34" charset="0"/>
              </a:defRPr>
            </a:lvl5pPr>
            <a:lvl6pPr marL="25146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6pPr>
            <a:lvl7pPr marL="29718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7pPr>
            <a:lvl8pPr marL="34290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8pPr>
            <a:lvl9pPr marL="38862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9pPr>
          </a:lstStyle>
          <a:p>
            <a:pPr defTabSz="914400" eaLnBrk="1" fontAlgn="base" hangingPunct="1">
              <a:spcBef>
                <a:spcPct val="0"/>
              </a:spcBef>
              <a:spcAft>
                <a:spcPct val="0"/>
              </a:spcAft>
            </a:pPr>
            <a:r>
              <a:rPr lang="en-US" sz="1300">
                <a:solidFill>
                  <a:srgbClr val="000000"/>
                </a:solidFill>
                <a:cs typeface="ヒラギノ角ゴ ProN W3" charset="0"/>
              </a:rPr>
              <a:t>What is happening in the aggregate?</a:t>
            </a:r>
          </a:p>
        </p:txBody>
      </p:sp>
      <p:sp>
        <p:nvSpPr>
          <p:cNvPr id="33" name="Pentagon 32"/>
          <p:cNvSpPr/>
          <p:nvPr/>
        </p:nvSpPr>
        <p:spPr bwMode="auto">
          <a:xfrm>
            <a:off x="538163" y="1285875"/>
            <a:ext cx="2614612" cy="549275"/>
          </a:xfrm>
          <a:prstGeom prst="homePlate">
            <a:avLst/>
          </a:prstGeom>
          <a:solidFill>
            <a:srgbClr val="3B6F83"/>
          </a:solidFill>
          <a:ln w="25400" cap="flat" cmpd="sng" algn="ctr">
            <a:noFill/>
            <a:prstDash val="solid"/>
            <a:round/>
            <a:headEnd type="none" w="med" len="med"/>
            <a:tailEnd type="none" w="med" len="med"/>
          </a:ln>
          <a:effectLst/>
          <a:extLst/>
        </p:spPr>
        <p:txBody>
          <a:bodyPr anchor="ctr"/>
          <a:lstStyle/>
          <a:p>
            <a:pPr algn="ctr" defTabSz="914400" fontAlgn="base">
              <a:spcBef>
                <a:spcPct val="0"/>
              </a:spcBef>
              <a:spcAft>
                <a:spcPct val="0"/>
              </a:spcAft>
              <a:defRPr/>
            </a:pPr>
            <a:r>
              <a:rPr lang="en-US" sz="1600" dirty="0">
                <a:solidFill>
                  <a:srgbClr val="FFFFFF"/>
                </a:solidFill>
                <a:latin typeface="Arial"/>
                <a:ea typeface="ヒラギノ角ゴ ProN W3" charset="0"/>
                <a:cs typeface="Arial"/>
                <a:sym typeface="Gill Sans" charset="0"/>
              </a:rPr>
              <a:t>Optimization</a:t>
            </a:r>
            <a:endParaRPr lang="en-US" sz="1400" dirty="0">
              <a:solidFill>
                <a:srgbClr val="FFFFFF"/>
              </a:solidFill>
              <a:latin typeface="Arial"/>
              <a:ea typeface="ヒラギノ角ゴ ProN W3" charset="0"/>
              <a:cs typeface="Arial"/>
              <a:sym typeface="Gill Sans" charset="0"/>
            </a:endParaRPr>
          </a:p>
        </p:txBody>
      </p:sp>
      <p:cxnSp>
        <p:nvCxnSpPr>
          <p:cNvPr id="34" name="Straight Connector 28"/>
          <p:cNvCxnSpPr>
            <a:cxnSpLocks noChangeShapeType="1"/>
          </p:cNvCxnSpPr>
          <p:nvPr/>
        </p:nvCxnSpPr>
        <p:spPr bwMode="auto">
          <a:xfrm flipH="1">
            <a:off x="3032343" y="1269999"/>
            <a:ext cx="4573587" cy="4763"/>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cxnSp>
      <p:cxnSp>
        <p:nvCxnSpPr>
          <p:cNvPr id="35" name="Straight Connector 28"/>
          <p:cNvCxnSpPr>
            <a:cxnSpLocks noChangeShapeType="1"/>
          </p:cNvCxnSpPr>
          <p:nvPr/>
        </p:nvCxnSpPr>
        <p:spPr bwMode="auto">
          <a:xfrm flipH="1">
            <a:off x="2927350" y="1830388"/>
            <a:ext cx="4573588" cy="4762"/>
          </a:xfrm>
          <a:prstGeom prst="line">
            <a:avLst/>
          </a:prstGeom>
          <a:noFill/>
          <a:ln w="3175">
            <a:solidFill>
              <a:srgbClr val="808080"/>
            </a:solidFill>
            <a:round/>
            <a:headEnd/>
            <a:tailEnd/>
          </a:ln>
          <a:extLst>
            <a:ext uri="{909E8E84-426E-40DD-AFC4-6F175D3DCCD1}">
              <a14:hiddenFill xmlns:a14="http://schemas.microsoft.com/office/drawing/2010/main">
                <a:noFill/>
              </a14:hiddenFill>
            </a:ext>
          </a:extLst>
        </p:spPr>
      </p:cxnSp>
      <p:sp>
        <p:nvSpPr>
          <p:cNvPr id="36" name="TextBox 10"/>
          <p:cNvSpPr txBox="1">
            <a:spLocks noChangeArrowheads="1"/>
          </p:cNvSpPr>
          <p:nvPr/>
        </p:nvSpPr>
        <p:spPr bwMode="auto">
          <a:xfrm>
            <a:off x="3889375" y="1403350"/>
            <a:ext cx="38195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700">
                <a:solidFill>
                  <a:srgbClr val="343434"/>
                </a:solidFill>
                <a:latin typeface="Arial" pitchFamily="34" charset="0"/>
                <a:ea typeface="ヒラギノ角ゴ ProN W3" charset="-128"/>
                <a:sym typeface="Arial" pitchFamily="34" charset="0"/>
              </a:defRPr>
            </a:lvl1pPr>
            <a:lvl2pPr marL="742950" indent="-285750" eaLnBrk="0" hangingPunct="0">
              <a:defRPr sz="2700">
                <a:solidFill>
                  <a:srgbClr val="343434"/>
                </a:solidFill>
                <a:latin typeface="Arial" pitchFamily="34" charset="0"/>
                <a:ea typeface="ヒラギノ角ゴ ProN W3" charset="-128"/>
                <a:sym typeface="Arial" pitchFamily="34" charset="0"/>
              </a:defRPr>
            </a:lvl2pPr>
            <a:lvl3pPr marL="1143000" indent="-228600" eaLnBrk="0" hangingPunct="0">
              <a:defRPr sz="2700">
                <a:solidFill>
                  <a:srgbClr val="343434"/>
                </a:solidFill>
                <a:latin typeface="Arial" pitchFamily="34" charset="0"/>
                <a:ea typeface="ヒラギノ角ゴ ProN W3" charset="-128"/>
                <a:sym typeface="Arial" pitchFamily="34" charset="0"/>
              </a:defRPr>
            </a:lvl3pPr>
            <a:lvl4pPr marL="1600200" indent="-228600" eaLnBrk="0" hangingPunct="0">
              <a:defRPr sz="2700">
                <a:solidFill>
                  <a:srgbClr val="343434"/>
                </a:solidFill>
                <a:latin typeface="Arial" pitchFamily="34" charset="0"/>
                <a:ea typeface="ヒラギノ角ゴ ProN W3" charset="-128"/>
                <a:sym typeface="Arial" pitchFamily="34" charset="0"/>
              </a:defRPr>
            </a:lvl4pPr>
            <a:lvl5pPr marL="2057400" indent="-228600" eaLnBrk="0" hangingPunct="0">
              <a:defRPr sz="2700">
                <a:solidFill>
                  <a:srgbClr val="343434"/>
                </a:solidFill>
                <a:latin typeface="Arial" pitchFamily="34" charset="0"/>
                <a:ea typeface="ヒラギノ角ゴ ProN W3" charset="-128"/>
                <a:sym typeface="Arial" pitchFamily="34" charset="0"/>
              </a:defRPr>
            </a:lvl5pPr>
            <a:lvl6pPr marL="25146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6pPr>
            <a:lvl7pPr marL="29718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7pPr>
            <a:lvl8pPr marL="34290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8pPr>
            <a:lvl9pPr marL="3886200" indent="-228600" eaLnBrk="0" fontAlgn="base" hangingPunct="0">
              <a:spcBef>
                <a:spcPct val="0"/>
              </a:spcBef>
              <a:spcAft>
                <a:spcPct val="0"/>
              </a:spcAft>
              <a:defRPr sz="2700">
                <a:solidFill>
                  <a:srgbClr val="343434"/>
                </a:solidFill>
                <a:latin typeface="Arial" pitchFamily="34" charset="0"/>
                <a:ea typeface="ヒラギノ角ゴ ProN W3" charset="-128"/>
                <a:sym typeface="Arial" pitchFamily="34" charset="0"/>
              </a:defRPr>
            </a:lvl9pPr>
          </a:lstStyle>
          <a:p>
            <a:pPr defTabSz="914400" eaLnBrk="1" fontAlgn="base" hangingPunct="1">
              <a:spcBef>
                <a:spcPct val="0"/>
              </a:spcBef>
              <a:spcAft>
                <a:spcPct val="0"/>
              </a:spcAft>
            </a:pPr>
            <a:r>
              <a:rPr lang="en-US" sz="1300" dirty="0">
                <a:solidFill>
                  <a:srgbClr val="000000"/>
                </a:solidFill>
                <a:cs typeface="ヒラギノ角ゴ ProN W3" charset="0"/>
              </a:rPr>
              <a:t>What do we want to happen?</a:t>
            </a:r>
          </a:p>
        </p:txBody>
      </p:sp>
      <p:cxnSp>
        <p:nvCxnSpPr>
          <p:cNvPr id="37" name="Straight Arrow Connector 36"/>
          <p:cNvCxnSpPr/>
          <p:nvPr/>
        </p:nvCxnSpPr>
        <p:spPr bwMode="auto">
          <a:xfrm>
            <a:off x="438910" y="5881421"/>
            <a:ext cx="7146951" cy="0"/>
          </a:xfrm>
          <a:prstGeom prst="straightConnector1">
            <a:avLst/>
          </a:prstGeom>
          <a:blipFill dpi="0" rotWithShape="0">
            <a:blip r:embed="rId9"/>
            <a:srcRect/>
            <a:tile tx="0" ty="0" sx="100000" sy="100000" flip="none" algn="tl"/>
          </a:blipFill>
          <a:ln w="25400" cap="flat" cmpd="sng" algn="ctr">
            <a:solidFill>
              <a:srgbClr val="68AA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8" name="Straight Arrow Connector 37"/>
          <p:cNvCxnSpPr/>
          <p:nvPr/>
        </p:nvCxnSpPr>
        <p:spPr bwMode="auto">
          <a:xfrm flipV="1">
            <a:off x="445618" y="1141171"/>
            <a:ext cx="0" cy="4732325"/>
          </a:xfrm>
          <a:prstGeom prst="straightConnector1">
            <a:avLst/>
          </a:prstGeom>
          <a:blipFill dpi="0" rotWithShape="0">
            <a:blip r:embed="rId9"/>
            <a:srcRect/>
            <a:tile tx="0" ty="0" sx="100000" sy="100000" flip="none" algn="tl"/>
          </a:blipFill>
          <a:ln w="25400" cap="flat" cmpd="sng" algn="ctr">
            <a:solidFill>
              <a:srgbClr val="68AA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9" name="Group 38"/>
          <p:cNvGrpSpPr/>
          <p:nvPr/>
        </p:nvGrpSpPr>
        <p:grpSpPr>
          <a:xfrm>
            <a:off x="7515544" y="1289798"/>
            <a:ext cx="1444625" cy="4974228"/>
            <a:chOff x="7515544" y="1289798"/>
            <a:chExt cx="1444625" cy="4974228"/>
          </a:xfrm>
        </p:grpSpPr>
        <p:sp>
          <p:nvSpPr>
            <p:cNvPr id="40" name="Rectangle 4"/>
            <p:cNvSpPr>
              <a:spLocks noChangeArrowheads="1"/>
            </p:cNvSpPr>
            <p:nvPr/>
          </p:nvSpPr>
          <p:spPr bwMode="auto">
            <a:xfrm>
              <a:off x="7666038" y="1289798"/>
              <a:ext cx="1187450" cy="4373562"/>
            </a:xfrm>
            <a:prstGeom prst="rect">
              <a:avLst/>
            </a:prstGeom>
            <a:solidFill>
              <a:schemeClr val="bg1">
                <a:lumMod val="85000"/>
              </a:schemeClr>
            </a:solidFill>
            <a:ln>
              <a:noFill/>
            </a:ln>
          </p:spPr>
          <p:txBody>
            <a:bodyPr/>
            <a:lstStyle/>
            <a:p>
              <a:pPr defTabSz="914400" fontAlgn="base">
                <a:spcBef>
                  <a:spcPct val="0"/>
                </a:spcBef>
                <a:spcAft>
                  <a:spcPct val="0"/>
                </a:spcAft>
              </a:pPr>
              <a:endParaRPr lang="en-US" sz="3000">
                <a:solidFill>
                  <a:srgbClr val="343434"/>
                </a:solidFill>
                <a:latin typeface="Arial" charset="0"/>
                <a:ea typeface="ヒラギノ角ゴ ProN W3" charset="0"/>
                <a:cs typeface="ヒラギノ角ゴ ProN W3" charset="0"/>
                <a:sym typeface="Arial" charset="0"/>
              </a:endParaRPr>
            </a:p>
          </p:txBody>
        </p:sp>
        <p:grpSp>
          <p:nvGrpSpPr>
            <p:cNvPr id="41" name="Group 3"/>
            <p:cNvGrpSpPr>
              <a:grpSpLocks/>
            </p:cNvGrpSpPr>
            <p:nvPr/>
          </p:nvGrpSpPr>
          <p:grpSpPr bwMode="auto">
            <a:xfrm>
              <a:off x="7616825" y="1572824"/>
              <a:ext cx="1273175" cy="3739634"/>
              <a:chOff x="7797574" y="1760745"/>
              <a:chExt cx="1273175" cy="3739862"/>
            </a:xfrm>
          </p:grpSpPr>
          <p:grpSp>
            <p:nvGrpSpPr>
              <p:cNvPr id="44" name="Group 6"/>
              <p:cNvGrpSpPr>
                <a:grpSpLocks/>
              </p:cNvGrpSpPr>
              <p:nvPr/>
            </p:nvGrpSpPr>
            <p:grpSpPr bwMode="auto">
              <a:xfrm>
                <a:off x="7797574" y="2523939"/>
                <a:ext cx="1273175" cy="2976668"/>
                <a:chOff x="7633907" y="2687314"/>
                <a:chExt cx="1274304" cy="2977554"/>
              </a:xfrm>
            </p:grpSpPr>
            <p:sp>
              <p:nvSpPr>
                <p:cNvPr id="46" name="Rectangle 45"/>
                <p:cNvSpPr/>
                <p:nvPr/>
              </p:nvSpPr>
              <p:spPr>
                <a:xfrm>
                  <a:off x="7633907" y="2687314"/>
                  <a:ext cx="1260004" cy="1184706"/>
                </a:xfrm>
                <a:prstGeom prst="rect">
                  <a:avLst/>
                </a:prstGeom>
              </p:spPr>
              <p:txBody>
                <a:bodyPr>
                  <a:spAutoFit/>
                </a:bodyPr>
                <a:lstStyle/>
                <a:p>
                  <a:pPr algn="ctr" defTabSz="914400" fontAlgn="base">
                    <a:spcBef>
                      <a:spcPts val="600"/>
                    </a:spcBef>
                    <a:spcAft>
                      <a:spcPct val="0"/>
                    </a:spcAft>
                  </a:pPr>
                  <a:r>
                    <a:rPr lang="en-US" sz="1100" dirty="0">
                      <a:solidFill>
                        <a:srgbClr val="000000"/>
                      </a:solidFill>
                      <a:latin typeface="Helvetica" charset="0"/>
                      <a:ea typeface="ヒラギノ角ゴ ProN W3" charset="0"/>
                      <a:cs typeface="ヒラギノ角ゴ ProN W3" charset="0"/>
                      <a:sym typeface="Arial" charset="0"/>
                    </a:rPr>
                    <a:t>World</a:t>
                  </a:r>
                  <a:r>
                    <a:rPr lang="en-US" altLang="en-US" sz="1100" dirty="0">
                      <a:solidFill>
                        <a:srgbClr val="000000"/>
                      </a:solidFill>
                      <a:latin typeface="Helvetica" charset="0"/>
                      <a:ea typeface="ヒラギノ角ゴ ProN W3" charset="0"/>
                      <a:cs typeface="ヒラギノ角ゴ ProN W3" charset="0"/>
                      <a:sym typeface="Arial" charset="0"/>
                    </a:rPr>
                    <a:t>’</a:t>
                  </a:r>
                  <a:r>
                    <a:rPr lang="en-US" sz="1100" dirty="0">
                      <a:solidFill>
                        <a:srgbClr val="000000"/>
                      </a:solidFill>
                      <a:latin typeface="Helvetica" charset="0"/>
                      <a:ea typeface="ヒラギノ角ゴ ProN W3" charset="0"/>
                      <a:cs typeface="ヒラギノ角ゴ ProN W3" charset="0"/>
                      <a:sym typeface="Arial" charset="0"/>
                    </a:rPr>
                    <a:t>s most popular advanced analytics tool.</a:t>
                  </a:r>
                </a:p>
                <a:p>
                  <a:pPr algn="ctr" defTabSz="914400" fontAlgn="base">
                    <a:spcBef>
                      <a:spcPts val="600"/>
                    </a:spcBef>
                    <a:spcAft>
                      <a:spcPct val="0"/>
                    </a:spcAft>
                  </a:pPr>
                  <a:r>
                    <a:rPr lang="en-US" sz="1100" dirty="0">
                      <a:solidFill>
                        <a:srgbClr val="000000"/>
                      </a:solidFill>
                      <a:latin typeface="Helvetica" charset="0"/>
                      <a:ea typeface="ヒラギノ角ゴ ProN W3" charset="0"/>
                      <a:cs typeface="ヒラギノ角ゴ ProN W3" charset="0"/>
                      <a:sym typeface="Arial" charset="0"/>
                    </a:rPr>
                    <a:t>Free, open source.</a:t>
                  </a:r>
                </a:p>
              </p:txBody>
            </p:sp>
            <p:cxnSp>
              <p:nvCxnSpPr>
                <p:cNvPr id="47" name="Straight Connector 46"/>
                <p:cNvCxnSpPr/>
                <p:nvPr/>
              </p:nvCxnSpPr>
              <p:spPr bwMode="auto">
                <a:xfrm>
                  <a:off x="7918322" y="4078253"/>
                  <a:ext cx="716597" cy="0"/>
                </a:xfrm>
                <a:prstGeom prst="line">
                  <a:avLst/>
                </a:prstGeom>
                <a:solidFill>
                  <a:schemeClr val="accent1"/>
                </a:solidFill>
                <a:ln w="317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48" name="Picture 4" descr="http://upload.wikimedia.org/wikipedia/en/6/68/SAS_Institute_logo.png">
                  <a:hlinkClick r:id="rId10"/>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63792" y="4317927"/>
                  <a:ext cx="629429" cy="272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6" descr="http://upload.wikimedia.org/wikipedia/commons/e/ea/Logo_SPSS.png">
                  <a:hlinkClick r:id="rId12"/>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955015" y="4660592"/>
                  <a:ext cx="646983" cy="37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8" descr="http://upload.wikimedia.org/wikipedia/commons/7/72/KXEN_logo.png">
                  <a:hlinkClick r:id="rId14"/>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002611" y="5142114"/>
                  <a:ext cx="551791" cy="20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50"/>
                <p:cNvSpPr/>
                <p:nvPr/>
              </p:nvSpPr>
              <p:spPr>
                <a:xfrm>
                  <a:off x="7648208" y="5404423"/>
                  <a:ext cx="1260003" cy="260445"/>
                </a:xfrm>
                <a:prstGeom prst="rect">
                  <a:avLst/>
                </a:prstGeom>
              </p:spPr>
              <p:txBody>
                <a:bodyPr>
                  <a:spAutoFit/>
                </a:bodyPr>
                <a:lstStyle/>
                <a:p>
                  <a:pPr algn="ctr" defTabSz="914400">
                    <a:spcBef>
                      <a:spcPts val="600"/>
                    </a:spcBef>
                    <a:defRPr/>
                  </a:pPr>
                  <a:r>
                    <a:rPr lang="en-US" sz="1100" kern="0" dirty="0">
                      <a:solidFill>
                        <a:sysClr val="windowText" lastClr="000000">
                          <a:lumMod val="75000"/>
                          <a:lumOff val="25000"/>
                        </a:sysClr>
                      </a:solidFill>
                      <a:latin typeface="Helvetica" pitchFamily="34" charset="0"/>
                      <a:ea typeface="ヒラギノ角ゴ ProN W3" charset="0"/>
                      <a:cs typeface="Helvetica" pitchFamily="34" charset="0"/>
                      <a:sym typeface="Arial" charset="0"/>
                    </a:rPr>
                    <a:t>More</a:t>
                  </a:r>
                </a:p>
              </p:txBody>
            </p:sp>
          </p:grpSp>
          <p:pic>
            <p:nvPicPr>
              <p:cNvPr id="45" name="Picture 2" descr="R.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81322" y="1760745"/>
                <a:ext cx="674568" cy="51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 name="Rectangle 38"/>
            <p:cNvSpPr>
              <a:spLocks noChangeArrowheads="1"/>
            </p:cNvSpPr>
            <p:nvPr/>
          </p:nvSpPr>
          <p:spPr bwMode="auto">
            <a:xfrm>
              <a:off x="7515544" y="6014727"/>
              <a:ext cx="1444625" cy="2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4400" fontAlgn="base">
                <a:lnSpc>
                  <a:spcPct val="85000"/>
                </a:lnSpc>
                <a:spcBef>
                  <a:spcPct val="0"/>
                </a:spcBef>
                <a:spcAft>
                  <a:spcPct val="0"/>
                </a:spcAft>
              </a:pPr>
              <a:r>
                <a:rPr lang="en-US" sz="1200" b="1" dirty="0" smtClean="0">
                  <a:solidFill>
                    <a:srgbClr val="505150"/>
                  </a:solidFill>
                  <a:latin typeface="Arial" charset="0"/>
                  <a:ea typeface="ヒラギノ角ゴ ProN W3" charset="0"/>
                  <a:cs typeface="Arial" pitchFamily="34" charset="0"/>
                  <a:sym typeface="Gill Sans" charset="0"/>
                </a:rPr>
                <a:t>Specialty Tools</a:t>
              </a:r>
              <a:endParaRPr lang="en-US" sz="1200" b="1" dirty="0">
                <a:solidFill>
                  <a:srgbClr val="505150"/>
                </a:solidFill>
                <a:latin typeface="Arial" charset="0"/>
                <a:ea typeface="ヒラギノ角ゴ ProN W3" charset="0"/>
                <a:cs typeface="Arial" pitchFamily="34" charset="0"/>
                <a:sym typeface="Gill Sans" charset="0"/>
              </a:endParaRPr>
            </a:p>
          </p:txBody>
        </p:sp>
        <p:cxnSp>
          <p:nvCxnSpPr>
            <p:cNvPr id="43" name="Straight Arrow Connector 42"/>
            <p:cNvCxnSpPr/>
            <p:nvPr/>
          </p:nvCxnSpPr>
          <p:spPr bwMode="auto">
            <a:xfrm>
              <a:off x="7673645" y="5881421"/>
              <a:ext cx="1170432" cy="0"/>
            </a:xfrm>
            <a:prstGeom prst="straightConnector1">
              <a:avLst/>
            </a:prstGeom>
            <a:blipFill dpi="0" rotWithShape="0">
              <a:blip r:embed="rId9"/>
              <a:srcRect/>
              <a:tile tx="0" ty="0" sx="100000" sy="100000" flip="none" algn="tl"/>
            </a:blipFill>
            <a:ln w="25400" cap="flat" cmpd="sng" algn="ctr">
              <a:solidFill>
                <a:srgbClr val="68AA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850105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OLAP Analysis</a:t>
            </a:r>
            <a:endParaRPr lang="en-US" dirty="0"/>
          </a:p>
        </p:txBody>
      </p:sp>
      <p:sp>
        <p:nvSpPr>
          <p:cNvPr id="3" name="Content Placeholder 2"/>
          <p:cNvSpPr>
            <a:spLocks noGrp="1"/>
          </p:cNvSpPr>
          <p:nvPr>
            <p:ph idx="1"/>
          </p:nvPr>
        </p:nvSpPr>
        <p:spPr>
          <a:xfrm>
            <a:off x="85344" y="1146175"/>
            <a:ext cx="8607806" cy="5176838"/>
          </a:xfrm>
        </p:spPr>
        <p:txBody>
          <a:bodyPr/>
          <a:lstStyle/>
          <a:p>
            <a:r>
              <a:rPr lang="en-US" altLang="en-US" b="0" dirty="0"/>
              <a:t>E</a:t>
            </a:r>
            <a:r>
              <a:rPr lang="en-US" altLang="en-US" b="0" dirty="0" smtClean="0"/>
              <a:t>nables users to </a:t>
            </a:r>
            <a:r>
              <a:rPr lang="en-US" altLang="en-US" b="0" dirty="0"/>
              <a:t>gain insight </a:t>
            </a:r>
            <a:r>
              <a:rPr lang="en-US" altLang="en-US" b="0" dirty="0" smtClean="0"/>
              <a:t>into </a:t>
            </a:r>
            <a:r>
              <a:rPr lang="en-US" altLang="en-US" b="0" dirty="0"/>
              <a:t>multi-dimensional data cube </a:t>
            </a:r>
            <a:r>
              <a:rPr lang="en-US" altLang="en-US" b="0" dirty="0" smtClean="0"/>
              <a:t>structure through </a:t>
            </a:r>
            <a:r>
              <a:rPr lang="en-US" altLang="en-US" b="0" dirty="0"/>
              <a:t>fast, consistent</a:t>
            </a:r>
            <a:r>
              <a:rPr lang="en-US" altLang="en-US" b="0" dirty="0" smtClean="0"/>
              <a:t>, and </a:t>
            </a:r>
            <a:r>
              <a:rPr lang="en-US" altLang="en-US" b="0" dirty="0"/>
              <a:t>interactive </a:t>
            </a:r>
            <a:r>
              <a:rPr lang="en-US" altLang="en-US" b="0" dirty="0" smtClean="0"/>
              <a:t>access.</a:t>
            </a:r>
          </a:p>
          <a:p>
            <a:r>
              <a:rPr lang="en-US" dirty="0"/>
              <a:t>C</a:t>
            </a:r>
            <a:r>
              <a:rPr lang="en-US" b="0" dirty="0" smtClean="0"/>
              <a:t>ommonly </a:t>
            </a:r>
            <a:r>
              <a:rPr lang="en-US" b="0" dirty="0"/>
              <a:t>used OLAP operations </a:t>
            </a:r>
            <a:r>
              <a:rPr lang="en-US" b="0" dirty="0" smtClean="0"/>
              <a:t>include</a:t>
            </a:r>
          </a:p>
          <a:p>
            <a:pPr lvl="1"/>
            <a:r>
              <a:rPr lang="en-US" i="1" dirty="0"/>
              <a:t>S</a:t>
            </a:r>
            <a:r>
              <a:rPr lang="en-US" b="0" i="1" dirty="0" smtClean="0"/>
              <a:t>lice and </a:t>
            </a:r>
            <a:r>
              <a:rPr lang="en-US" i="1" dirty="0" smtClean="0"/>
              <a:t>D</a:t>
            </a:r>
            <a:r>
              <a:rPr lang="en-US" b="0" i="1" dirty="0" smtClean="0"/>
              <a:t>ice</a:t>
            </a:r>
          </a:p>
          <a:p>
            <a:pPr lvl="1"/>
            <a:r>
              <a:rPr lang="en-US" i="1" dirty="0"/>
              <a:t>D</a:t>
            </a:r>
            <a:r>
              <a:rPr lang="en-US" b="0" i="1" dirty="0" smtClean="0"/>
              <a:t>rill down/ Roll up</a:t>
            </a:r>
          </a:p>
          <a:p>
            <a:pPr lvl="1"/>
            <a:r>
              <a:rPr lang="en-US" i="1" dirty="0"/>
              <a:t>P</a:t>
            </a:r>
            <a:r>
              <a:rPr lang="en-US" b="0" i="1" dirty="0" smtClean="0"/>
              <a:t>ivot </a:t>
            </a:r>
            <a:r>
              <a:rPr lang="en-US" i="1" dirty="0" smtClean="0"/>
              <a:t>/ </a:t>
            </a:r>
            <a:r>
              <a:rPr lang="en-US" i="1" dirty="0"/>
              <a:t>R</a:t>
            </a:r>
            <a:r>
              <a:rPr lang="en-US" b="0" i="1" dirty="0" smtClean="0"/>
              <a:t>otate</a:t>
            </a:r>
            <a:endParaRPr lang="en-US" b="0" i="1" dirty="0"/>
          </a:p>
        </p:txBody>
      </p:sp>
    </p:spTree>
    <p:extLst>
      <p:ext uri="{BB962C8B-B14F-4D97-AF65-F5344CB8AC3E}">
        <p14:creationId xmlns:p14="http://schemas.microsoft.com/office/powerpoint/2010/main" val="4088024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548" y="186290"/>
            <a:ext cx="8382000" cy="685800"/>
          </a:xfrm>
        </p:spPr>
        <p:txBody>
          <a:bodyPr/>
          <a:lstStyle/>
          <a:p>
            <a:r>
              <a:rPr lang="en-US" sz="2000" dirty="0" smtClean="0"/>
              <a:t>Data Discovery and Visualization Give Meaning to Otherwise </a:t>
            </a:r>
            <a:br>
              <a:rPr lang="en-US" sz="2000" dirty="0" smtClean="0"/>
            </a:br>
            <a:r>
              <a:rPr lang="en-US" sz="2000" dirty="0" smtClean="0"/>
              <a:t>Raw, Hard to Understand Data</a:t>
            </a:r>
            <a:endParaRPr lang="en-US" sz="2000" dirty="0"/>
          </a:p>
        </p:txBody>
      </p:sp>
      <p:sp>
        <p:nvSpPr>
          <p:cNvPr id="11" name="Text Box 9"/>
          <p:cNvSpPr txBox="1">
            <a:spLocks noChangeArrowheads="1"/>
          </p:cNvSpPr>
          <p:nvPr/>
        </p:nvSpPr>
        <p:spPr bwMode="auto">
          <a:xfrm>
            <a:off x="37833" y="761926"/>
            <a:ext cx="9144000" cy="830997"/>
          </a:xfrm>
          <a:prstGeom prst="rect">
            <a:avLst/>
          </a:prstGeom>
          <a:noFill/>
          <a:ln w="9525" algn="ctr">
            <a:noFill/>
            <a:miter lim="800000"/>
            <a:headEnd/>
            <a:tailEnd/>
          </a:ln>
        </p:spPr>
        <p:txBody>
          <a:bodyPr wrap="square" lIns="45720" rIns="45720">
            <a:spAutoFit/>
          </a:bodyPr>
          <a:lstStyle/>
          <a:p>
            <a:pPr eaLnBrk="0" hangingPunct="0"/>
            <a:r>
              <a:rPr lang="en-US" b="1" dirty="0" smtClean="0">
                <a:solidFill>
                  <a:srgbClr val="000000"/>
                </a:solidFill>
                <a:latin typeface="Calibri" pitchFamily="34" charset="0"/>
              </a:rPr>
              <a:t>Experiment with insightful visualizations to find patterns, trends, and relationships</a:t>
            </a:r>
            <a:endParaRPr lang="en-US" sz="1800" b="1" dirty="0">
              <a:solidFill>
                <a:srgbClr val="000000"/>
              </a:solidFill>
              <a:latin typeface="Calibri" pitchFamily="34" charset="0"/>
            </a:endParaRPr>
          </a:p>
        </p:txBody>
      </p:sp>
      <p:pic>
        <p:nvPicPr>
          <p:cNvPr id="1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48" y="1600744"/>
            <a:ext cx="3130310" cy="263840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936" y="3710449"/>
            <a:ext cx="3871874" cy="2557784"/>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6322" y="2048625"/>
            <a:ext cx="3971677" cy="2825621"/>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7761" y="1592923"/>
            <a:ext cx="2869418" cy="313717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5947" y="4075870"/>
            <a:ext cx="3713046" cy="219236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78673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7396" name="Picture 4"/>
          <p:cNvPicPr>
            <a:picLocks noChangeAspect="1" noChangeArrowheads="1"/>
          </p:cNvPicPr>
          <p:nvPr/>
        </p:nvPicPr>
        <p:blipFill>
          <a:blip r:embed="rId3" cstate="print"/>
          <a:srcRect/>
          <a:stretch>
            <a:fillRect/>
          </a:stretch>
        </p:blipFill>
        <p:spPr bwMode="auto">
          <a:xfrm>
            <a:off x="381000" y="1166251"/>
            <a:ext cx="2968625" cy="3652837"/>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sp>
        <p:nvSpPr>
          <p:cNvPr id="16" name="Rectangle 15"/>
          <p:cNvSpPr/>
          <p:nvPr/>
        </p:nvSpPr>
        <p:spPr bwMode="auto">
          <a:xfrm>
            <a:off x="574158" y="1441269"/>
            <a:ext cx="2647507" cy="3051544"/>
          </a:xfrm>
          <a:prstGeom prst="rect">
            <a:avLst/>
          </a:prstGeom>
          <a:solidFill>
            <a:schemeClr val="bg1"/>
          </a:solidFill>
          <a:ln>
            <a:noFill/>
            <a:headEnd type="none" w="med" len="med"/>
            <a:tailEnd type="none" w="med" len="me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1266689" name="Picture 1"/>
          <p:cNvPicPr>
            <a:picLocks noChangeAspect="1" noChangeArrowheads="1"/>
          </p:cNvPicPr>
          <p:nvPr/>
        </p:nvPicPr>
        <p:blipFill>
          <a:blip r:embed="rId4" cstate="print"/>
          <a:srcRect/>
          <a:stretch>
            <a:fillRect/>
          </a:stretch>
        </p:blipFill>
        <p:spPr bwMode="auto">
          <a:xfrm>
            <a:off x="482453" y="1536964"/>
            <a:ext cx="2779569" cy="2753832"/>
          </a:xfrm>
          <a:prstGeom prst="rect">
            <a:avLst/>
          </a:prstGeom>
          <a:noFill/>
          <a:ln w="9525">
            <a:noFill/>
            <a:miter lim="800000"/>
            <a:headEnd/>
            <a:tailEnd/>
          </a:ln>
        </p:spPr>
      </p:pic>
      <p:sp>
        <p:nvSpPr>
          <p:cNvPr id="6146" name="Rectangle 2"/>
          <p:cNvSpPr>
            <a:spLocks noGrp="1" noChangeArrowheads="1"/>
          </p:cNvSpPr>
          <p:nvPr>
            <p:ph type="title"/>
          </p:nvPr>
        </p:nvSpPr>
        <p:spPr>
          <a:xfrm>
            <a:off x="152400" y="304800"/>
            <a:ext cx="8858250" cy="685800"/>
          </a:xfrm>
        </p:spPr>
        <p:txBody>
          <a:bodyPr/>
          <a:lstStyle/>
          <a:p>
            <a:r>
              <a:rPr lang="en-US" sz="2800" dirty="0" smtClean="0"/>
              <a:t>Enterprise Reporting: Delivering the Complete Range</a:t>
            </a:r>
          </a:p>
        </p:txBody>
      </p:sp>
      <p:sp>
        <p:nvSpPr>
          <p:cNvPr id="6157" name="Text Box 5"/>
          <p:cNvSpPr txBox="1">
            <a:spLocks noChangeArrowheads="1"/>
          </p:cNvSpPr>
          <p:nvPr/>
        </p:nvSpPr>
        <p:spPr bwMode="auto">
          <a:xfrm>
            <a:off x="3752850" y="1045625"/>
            <a:ext cx="4398063" cy="969496"/>
          </a:xfrm>
          <a:prstGeom prst="rect">
            <a:avLst/>
          </a:prstGeom>
          <a:noFill/>
          <a:ln w="9525" algn="ctr">
            <a:noFill/>
            <a:miter lim="800000"/>
            <a:headEnd/>
            <a:tailEnd/>
          </a:ln>
        </p:spPr>
        <p:txBody>
          <a:bodyPr wrap="none" lIns="45720" rIns="45720">
            <a:spAutoFit/>
          </a:bodyPr>
          <a:lstStyle/>
          <a:p>
            <a:pPr marL="228600" indent="-228600" algn="l" eaLnBrk="0" hangingPunct="0"/>
            <a:r>
              <a:rPr lang="en-US" sz="1500" b="1" dirty="0">
                <a:solidFill>
                  <a:srgbClr val="000000"/>
                </a:solidFill>
                <a:latin typeface="Calibri" pitchFamily="34" charset="0"/>
              </a:rPr>
              <a:t>Print-perfect Operational Reports</a:t>
            </a:r>
          </a:p>
          <a:p>
            <a:pPr marL="228600" indent="-228600" algn="l" eaLnBrk="0" hangingPunct="0">
              <a:buFont typeface="Times" pitchFamily="1" charset="0"/>
              <a:buChar char="•"/>
            </a:pPr>
            <a:r>
              <a:rPr lang="en-US" sz="1400" dirty="0">
                <a:solidFill>
                  <a:srgbClr val="000000"/>
                </a:solidFill>
                <a:latin typeface="Calibri" pitchFamily="34" charset="0"/>
              </a:rPr>
              <a:t>Via Web and </a:t>
            </a:r>
            <a:r>
              <a:rPr lang="en-US" sz="1400" dirty="0" smtClean="0">
                <a:solidFill>
                  <a:srgbClr val="000000"/>
                </a:solidFill>
                <a:latin typeface="Calibri" pitchFamily="34" charset="0"/>
              </a:rPr>
              <a:t>Print</a:t>
            </a:r>
          </a:p>
          <a:p>
            <a:pPr marL="228600" indent="-228600" algn="l" eaLnBrk="0" hangingPunct="0">
              <a:buFont typeface="Times" pitchFamily="1" charset="0"/>
              <a:buChar char="•"/>
            </a:pPr>
            <a:r>
              <a:rPr lang="en-US" sz="1400" dirty="0">
                <a:solidFill>
                  <a:srgbClr val="000000"/>
                </a:solidFill>
                <a:latin typeface="Calibri" pitchFamily="34" charset="0"/>
              </a:rPr>
              <a:t>E</a:t>
            </a:r>
            <a:r>
              <a:rPr lang="en-US" sz="1400" dirty="0" smtClean="0">
                <a:solidFill>
                  <a:srgbClr val="000000"/>
                </a:solidFill>
                <a:latin typeface="Calibri" pitchFamily="34" charset="0"/>
              </a:rPr>
              <a:t>asy </a:t>
            </a:r>
            <a:r>
              <a:rPr lang="en-US" sz="1400" dirty="0">
                <a:solidFill>
                  <a:srgbClr val="000000"/>
                </a:solidFill>
                <a:latin typeface="Calibri" pitchFamily="34" charset="0"/>
              </a:rPr>
              <a:t>Navigation Through Hundreds of Report </a:t>
            </a:r>
            <a:r>
              <a:rPr lang="en-US" sz="1400" dirty="0" smtClean="0">
                <a:solidFill>
                  <a:srgbClr val="000000"/>
                </a:solidFill>
                <a:latin typeface="Calibri" pitchFamily="34" charset="0"/>
              </a:rPr>
              <a:t>Pages</a:t>
            </a:r>
          </a:p>
          <a:p>
            <a:pPr marL="228600" indent="-228600" algn="l" eaLnBrk="0" hangingPunct="0">
              <a:buFont typeface="Times" pitchFamily="1" charset="0"/>
              <a:buChar char="•"/>
            </a:pPr>
            <a:r>
              <a:rPr lang="en-US" sz="1400" dirty="0">
                <a:solidFill>
                  <a:srgbClr val="000000"/>
                </a:solidFill>
                <a:latin typeface="Calibri" pitchFamily="34" charset="0"/>
              </a:rPr>
              <a:t>P</a:t>
            </a:r>
            <a:r>
              <a:rPr lang="en-US" sz="1400" dirty="0" smtClean="0">
                <a:solidFill>
                  <a:srgbClr val="000000"/>
                </a:solidFill>
                <a:latin typeface="Calibri" pitchFamily="34" charset="0"/>
              </a:rPr>
              <a:t>arameter </a:t>
            </a:r>
            <a:r>
              <a:rPr lang="en-US" sz="1400" dirty="0">
                <a:solidFill>
                  <a:srgbClr val="000000"/>
                </a:solidFill>
                <a:latin typeface="Calibri" pitchFamily="34" charset="0"/>
              </a:rPr>
              <a:t>Prompting Lets Users Specify Report Content</a:t>
            </a:r>
            <a:endParaRPr lang="en-US" sz="1400" b="1" dirty="0">
              <a:solidFill>
                <a:srgbClr val="000000"/>
              </a:solidFill>
              <a:latin typeface="Calibri" pitchFamily="34" charset="0"/>
            </a:endParaRPr>
          </a:p>
        </p:txBody>
      </p:sp>
      <p:sp>
        <p:nvSpPr>
          <p:cNvPr id="6158" name="AutoShape 6"/>
          <p:cNvSpPr>
            <a:spLocks noChangeArrowheads="1"/>
          </p:cNvSpPr>
          <p:nvPr/>
        </p:nvSpPr>
        <p:spPr bwMode="auto">
          <a:xfrm rot="16233470">
            <a:off x="3443288" y="1121825"/>
            <a:ext cx="228600" cy="228600"/>
          </a:xfrm>
          <a:prstGeom prst="triangle">
            <a:avLst>
              <a:gd name="adj" fmla="val 48801"/>
            </a:avLst>
          </a:prstGeom>
          <a:solidFill>
            <a:srgbClr val="CC0000"/>
          </a:solidFill>
          <a:ln w="9525">
            <a:noFill/>
            <a:miter lim="800000"/>
            <a:headEnd/>
            <a:tailEnd/>
          </a:ln>
        </p:spPr>
        <p:txBody>
          <a:bodyPr wrap="none" lIns="45720" rIns="45720" anchor="ctr"/>
          <a:lstStyle/>
          <a:p>
            <a:pPr algn="l"/>
            <a:endParaRPr lang="en-US"/>
          </a:p>
        </p:txBody>
      </p:sp>
      <p:sp>
        <p:nvSpPr>
          <p:cNvPr id="6153" name="Text Box 9"/>
          <p:cNvSpPr txBox="1">
            <a:spLocks noChangeArrowheads="1"/>
          </p:cNvSpPr>
          <p:nvPr/>
        </p:nvSpPr>
        <p:spPr bwMode="auto">
          <a:xfrm>
            <a:off x="5240338" y="2001746"/>
            <a:ext cx="3903663" cy="969963"/>
          </a:xfrm>
          <a:prstGeom prst="rect">
            <a:avLst/>
          </a:prstGeom>
          <a:noFill/>
          <a:ln w="9525" algn="ctr">
            <a:noFill/>
            <a:miter lim="800000"/>
            <a:headEnd/>
            <a:tailEnd/>
          </a:ln>
        </p:spPr>
        <p:txBody>
          <a:bodyPr wrap="square" lIns="45720" rIns="45720">
            <a:spAutoFit/>
          </a:bodyPr>
          <a:lstStyle/>
          <a:p>
            <a:pPr marL="228600" indent="-228600" algn="l" eaLnBrk="0" hangingPunct="0"/>
            <a:r>
              <a:rPr lang="en-US" sz="1500" b="1" dirty="0">
                <a:solidFill>
                  <a:srgbClr val="000000"/>
                </a:solidFill>
                <a:latin typeface="Calibri" pitchFamily="34" charset="0"/>
              </a:rPr>
              <a:t>Pixel-perfect Business Reports</a:t>
            </a:r>
          </a:p>
          <a:p>
            <a:pPr marL="228600" indent="-228600" algn="l" eaLnBrk="0" hangingPunct="0">
              <a:buFont typeface="Times" pitchFamily="1" charset="0"/>
              <a:buChar char="•"/>
            </a:pPr>
            <a:r>
              <a:rPr lang="en-US" sz="1400" dirty="0">
                <a:solidFill>
                  <a:srgbClr val="000000"/>
                </a:solidFill>
                <a:latin typeface="Calibri" pitchFamily="34" charset="0"/>
              </a:rPr>
              <a:t>Created by Business Users, not </a:t>
            </a:r>
            <a:r>
              <a:rPr lang="en-US" sz="1400" dirty="0" smtClean="0">
                <a:solidFill>
                  <a:srgbClr val="000000"/>
                </a:solidFill>
                <a:latin typeface="Calibri" pitchFamily="34" charset="0"/>
              </a:rPr>
              <a:t>IT</a:t>
            </a:r>
          </a:p>
          <a:p>
            <a:pPr marL="228600" indent="-228600" algn="l" eaLnBrk="0" hangingPunct="0">
              <a:buFont typeface="Times" pitchFamily="1" charset="0"/>
              <a:buChar char="•"/>
            </a:pPr>
            <a:r>
              <a:rPr lang="en-US" sz="1400" dirty="0">
                <a:solidFill>
                  <a:srgbClr val="000000"/>
                </a:solidFill>
                <a:latin typeface="Calibri" pitchFamily="34" charset="0"/>
              </a:rPr>
              <a:t>I</a:t>
            </a:r>
            <a:r>
              <a:rPr lang="en-US" sz="1400" dirty="0" smtClean="0">
                <a:solidFill>
                  <a:srgbClr val="000000"/>
                </a:solidFill>
                <a:latin typeface="Calibri" pitchFamily="34" charset="0"/>
              </a:rPr>
              <a:t>ntegrated </a:t>
            </a:r>
            <a:r>
              <a:rPr lang="en-US" sz="1400" dirty="0">
                <a:solidFill>
                  <a:srgbClr val="000000"/>
                </a:solidFill>
                <a:latin typeface="Calibri" pitchFamily="34" charset="0"/>
              </a:rPr>
              <a:t>Tables and </a:t>
            </a:r>
            <a:r>
              <a:rPr lang="en-US" sz="1400" dirty="0" smtClean="0">
                <a:solidFill>
                  <a:srgbClr val="000000"/>
                </a:solidFill>
                <a:latin typeface="Calibri" pitchFamily="34" charset="0"/>
              </a:rPr>
              <a:t>Graphs</a:t>
            </a:r>
          </a:p>
          <a:p>
            <a:pPr marL="228600" indent="-228600" algn="l" eaLnBrk="0" hangingPunct="0">
              <a:buFont typeface="Times" pitchFamily="1" charset="0"/>
              <a:buChar char="•"/>
            </a:pPr>
            <a:r>
              <a:rPr lang="en-US" sz="1400" dirty="0">
                <a:solidFill>
                  <a:srgbClr val="000000"/>
                </a:solidFill>
                <a:latin typeface="Calibri" pitchFamily="34" charset="0"/>
              </a:rPr>
              <a:t>P</a:t>
            </a:r>
            <a:r>
              <a:rPr lang="en-US" sz="1400" dirty="0" smtClean="0">
                <a:solidFill>
                  <a:srgbClr val="000000"/>
                </a:solidFill>
                <a:latin typeface="Calibri" pitchFamily="34" charset="0"/>
              </a:rPr>
              <a:t>owerful </a:t>
            </a:r>
            <a:r>
              <a:rPr lang="en-US" sz="1400" dirty="0">
                <a:solidFill>
                  <a:srgbClr val="000000"/>
                </a:solidFill>
                <a:latin typeface="Calibri" pitchFamily="34" charset="0"/>
              </a:rPr>
              <a:t>Reports for Presentation or Publication</a:t>
            </a:r>
          </a:p>
        </p:txBody>
      </p:sp>
      <p:sp>
        <p:nvSpPr>
          <p:cNvPr id="6154" name="AutoShape 10"/>
          <p:cNvSpPr>
            <a:spLocks noChangeArrowheads="1"/>
          </p:cNvSpPr>
          <p:nvPr/>
        </p:nvSpPr>
        <p:spPr bwMode="auto">
          <a:xfrm rot="16229249" flipH="1">
            <a:off x="4930775" y="2084296"/>
            <a:ext cx="223838" cy="212725"/>
          </a:xfrm>
          <a:prstGeom prst="triangle">
            <a:avLst>
              <a:gd name="adj" fmla="val 48801"/>
            </a:avLst>
          </a:prstGeom>
          <a:solidFill>
            <a:srgbClr val="CC0000"/>
          </a:solidFill>
          <a:ln w="9525">
            <a:noFill/>
            <a:miter lim="800000"/>
            <a:headEnd/>
            <a:tailEnd/>
          </a:ln>
        </p:spPr>
        <p:txBody>
          <a:bodyPr wrap="none" lIns="45720" rIns="45720" anchor="ctr"/>
          <a:lstStyle/>
          <a:p>
            <a:pPr algn="l"/>
            <a:endParaRPr lang="en-US">
              <a:latin typeface="Calibri" pitchFamily="34" charset="0"/>
            </a:endParaRPr>
          </a:p>
        </p:txBody>
      </p:sp>
      <p:pic>
        <p:nvPicPr>
          <p:cNvPr id="827403" name="Picture 11"/>
          <p:cNvPicPr>
            <a:picLocks noChangeAspect="1" noChangeArrowheads="1"/>
          </p:cNvPicPr>
          <p:nvPr/>
        </p:nvPicPr>
        <p:blipFill>
          <a:blip r:embed="rId5" cstate="print"/>
          <a:srcRect/>
          <a:stretch>
            <a:fillRect/>
          </a:stretch>
        </p:blipFill>
        <p:spPr bwMode="auto">
          <a:xfrm>
            <a:off x="1901825" y="2090646"/>
            <a:ext cx="2905125" cy="3416300"/>
          </a:xfrm>
          <a:prstGeom prst="rect">
            <a:avLst/>
          </a:prstGeom>
          <a:noFill/>
          <a:ln w="9525">
            <a:solidFill>
              <a:schemeClr val="bg2"/>
            </a:solidFill>
            <a:miter lim="800000"/>
            <a:headEnd/>
            <a:tailEnd/>
          </a:ln>
          <a:effectLst>
            <a:outerShdw blurRad="50800" dist="38100" dir="2700000" algn="tl" rotWithShape="0">
              <a:prstClr val="black">
                <a:alpha val="40000"/>
              </a:prstClr>
            </a:outerShdw>
          </a:effectLst>
        </p:spPr>
      </p:pic>
      <p:sp>
        <p:nvSpPr>
          <p:cNvPr id="6150" name="Text Box 13"/>
          <p:cNvSpPr txBox="1">
            <a:spLocks noChangeArrowheads="1"/>
          </p:cNvSpPr>
          <p:nvPr/>
        </p:nvSpPr>
        <p:spPr bwMode="auto">
          <a:xfrm>
            <a:off x="6899275" y="3115270"/>
            <a:ext cx="2111375" cy="1415772"/>
          </a:xfrm>
          <a:prstGeom prst="rect">
            <a:avLst/>
          </a:prstGeom>
          <a:noFill/>
          <a:ln w="9525" algn="ctr">
            <a:noFill/>
            <a:miter lim="800000"/>
            <a:headEnd/>
            <a:tailEnd/>
          </a:ln>
        </p:spPr>
        <p:txBody>
          <a:bodyPr lIns="45720" rIns="45720">
            <a:spAutoFit/>
          </a:bodyPr>
          <a:lstStyle/>
          <a:p>
            <a:pPr marL="228600" indent="-228600" algn="l" eaLnBrk="0" hangingPunct="0"/>
            <a:r>
              <a:rPr lang="en-US" sz="1500" b="1" dirty="0">
                <a:solidFill>
                  <a:srgbClr val="000000"/>
                </a:solidFill>
                <a:latin typeface="Calibri" pitchFamily="34" charset="0"/>
              </a:rPr>
              <a:t>Page-perfect Invoices and  Statements</a:t>
            </a:r>
          </a:p>
          <a:p>
            <a:pPr marL="228600" indent="-228600" algn="l" eaLnBrk="0" hangingPunct="0">
              <a:buFont typeface="Times" pitchFamily="1" charset="0"/>
              <a:buChar char="•"/>
            </a:pPr>
            <a:r>
              <a:rPr lang="en-US" sz="1400" dirty="0">
                <a:solidFill>
                  <a:srgbClr val="000000"/>
                </a:solidFill>
                <a:latin typeface="Calibri" pitchFamily="34" charset="0"/>
              </a:rPr>
              <a:t>On-line Billing </a:t>
            </a:r>
            <a:r>
              <a:rPr lang="en-US" sz="1400" dirty="0" smtClean="0">
                <a:solidFill>
                  <a:srgbClr val="000000"/>
                </a:solidFill>
                <a:latin typeface="Calibri" pitchFamily="34" charset="0"/>
              </a:rPr>
              <a:t>Applications</a:t>
            </a:r>
          </a:p>
          <a:p>
            <a:pPr marL="228600" indent="-228600" algn="l" eaLnBrk="0" hangingPunct="0">
              <a:buFont typeface="Times" pitchFamily="1" charset="0"/>
              <a:buChar char="•"/>
            </a:pPr>
            <a:r>
              <a:rPr lang="en-US" sz="1400" dirty="0" smtClean="0">
                <a:solidFill>
                  <a:srgbClr val="000000"/>
                </a:solidFill>
                <a:latin typeface="Calibri" pitchFamily="34" charset="0"/>
              </a:rPr>
              <a:t>Statements</a:t>
            </a:r>
          </a:p>
          <a:p>
            <a:pPr marL="228600" indent="-228600" algn="l" eaLnBrk="0" hangingPunct="0">
              <a:buFont typeface="Times" pitchFamily="1" charset="0"/>
              <a:buChar char="•"/>
            </a:pPr>
            <a:r>
              <a:rPr lang="en-US" sz="1400" dirty="0">
                <a:solidFill>
                  <a:srgbClr val="000000"/>
                </a:solidFill>
                <a:latin typeface="Calibri" pitchFamily="34" charset="0"/>
              </a:rPr>
              <a:t>O</a:t>
            </a:r>
            <a:r>
              <a:rPr lang="en-US" sz="1400" dirty="0" smtClean="0">
                <a:solidFill>
                  <a:srgbClr val="000000"/>
                </a:solidFill>
                <a:latin typeface="Calibri" pitchFamily="34" charset="0"/>
              </a:rPr>
              <a:t>ther </a:t>
            </a:r>
            <a:r>
              <a:rPr lang="en-US" sz="1400" dirty="0">
                <a:solidFill>
                  <a:srgbClr val="000000"/>
                </a:solidFill>
                <a:latin typeface="Calibri" pitchFamily="34" charset="0"/>
              </a:rPr>
              <a:t>Page Forms</a:t>
            </a:r>
          </a:p>
        </p:txBody>
      </p:sp>
      <p:sp>
        <p:nvSpPr>
          <p:cNvPr id="6151" name="AutoShape 14"/>
          <p:cNvSpPr>
            <a:spLocks noChangeArrowheads="1"/>
          </p:cNvSpPr>
          <p:nvPr/>
        </p:nvSpPr>
        <p:spPr bwMode="auto">
          <a:xfrm rot="16233470">
            <a:off x="6596063" y="3191470"/>
            <a:ext cx="228600" cy="228600"/>
          </a:xfrm>
          <a:prstGeom prst="triangle">
            <a:avLst>
              <a:gd name="adj" fmla="val 48801"/>
            </a:avLst>
          </a:prstGeom>
          <a:solidFill>
            <a:srgbClr val="CC0000"/>
          </a:solidFill>
          <a:ln w="9525">
            <a:noFill/>
            <a:miter lim="800000"/>
            <a:headEnd/>
            <a:tailEnd/>
          </a:ln>
        </p:spPr>
        <p:txBody>
          <a:bodyPr wrap="none" lIns="45720" rIns="45720" anchor="ctr"/>
          <a:lstStyle/>
          <a:p>
            <a:pPr algn="l"/>
            <a:endParaRPr lang="en-US">
              <a:latin typeface="Calibri" pitchFamily="34" charset="0"/>
            </a:endParaRPr>
          </a:p>
        </p:txBody>
      </p:sp>
      <p:pic>
        <p:nvPicPr>
          <p:cNvPr id="1266690" name="Picture 2"/>
          <p:cNvPicPr>
            <a:picLocks noChangeAspect="1" noChangeArrowheads="1"/>
          </p:cNvPicPr>
          <p:nvPr/>
        </p:nvPicPr>
        <p:blipFill>
          <a:blip r:embed="rId6" cstate="print"/>
          <a:srcRect/>
          <a:stretch>
            <a:fillRect/>
          </a:stretch>
        </p:blipFill>
        <p:spPr bwMode="auto">
          <a:xfrm>
            <a:off x="3820743" y="3138269"/>
            <a:ext cx="2686382" cy="3477439"/>
          </a:xfrm>
          <a:prstGeom prst="rect">
            <a:avLst/>
          </a:prstGeom>
          <a:noFill/>
          <a:ln w="9525">
            <a:no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395681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4"/>
          <p:cNvSpPr>
            <a:spLocks noChangeArrowheads="1"/>
          </p:cNvSpPr>
          <p:nvPr/>
        </p:nvSpPr>
        <p:spPr bwMode="auto">
          <a:xfrm>
            <a:off x="238125" y="57150"/>
            <a:ext cx="8453438" cy="423863"/>
          </a:xfrm>
          <a:prstGeom prst="rect">
            <a:avLst/>
          </a:prstGeom>
          <a:noFill/>
          <a:ln w="9525">
            <a:noFill/>
            <a:miter lim="800000"/>
            <a:headEnd/>
            <a:tailEnd/>
          </a:ln>
        </p:spPr>
        <p:txBody>
          <a:bodyPr/>
          <a:lstStyle/>
          <a:p>
            <a:pPr algn="l"/>
            <a:endParaRPr lang="en-US" sz="2200" b="1">
              <a:solidFill>
                <a:schemeClr val="bg1"/>
              </a:solidFill>
              <a:latin typeface="Calibri" pitchFamily="34" charset="0"/>
            </a:endParaRPr>
          </a:p>
        </p:txBody>
      </p:sp>
      <p:sp>
        <p:nvSpPr>
          <p:cNvPr id="5126" name="Rectangle 5"/>
          <p:cNvSpPr>
            <a:spLocks noGrp="1" noChangeArrowheads="1"/>
          </p:cNvSpPr>
          <p:nvPr>
            <p:ph type="title"/>
          </p:nvPr>
        </p:nvSpPr>
        <p:spPr>
          <a:xfrm>
            <a:off x="304800" y="304800"/>
            <a:ext cx="8382000" cy="813614"/>
          </a:xfrm>
        </p:spPr>
        <p:txBody>
          <a:bodyPr/>
          <a:lstStyle/>
          <a:p>
            <a:r>
              <a:rPr lang="en-US" sz="2400" dirty="0" smtClean="0"/>
              <a:t>Pervasive Personalized Scorecards and Dashboards </a:t>
            </a:r>
            <a:br>
              <a:rPr lang="en-US" sz="2400" dirty="0" smtClean="0"/>
            </a:br>
            <a:r>
              <a:rPr lang="en-US" sz="2400" dirty="0" smtClean="0"/>
              <a:t>for Monitoring Performance</a:t>
            </a:r>
          </a:p>
        </p:txBody>
      </p:sp>
      <p:sp>
        <p:nvSpPr>
          <p:cNvPr id="5132" name="Text Box 8"/>
          <p:cNvSpPr txBox="1">
            <a:spLocks noChangeArrowheads="1"/>
          </p:cNvSpPr>
          <p:nvPr/>
        </p:nvSpPr>
        <p:spPr bwMode="auto">
          <a:xfrm>
            <a:off x="5427204" y="1168697"/>
            <a:ext cx="3660351" cy="1877437"/>
          </a:xfrm>
          <a:prstGeom prst="rect">
            <a:avLst/>
          </a:prstGeom>
          <a:noFill/>
          <a:ln w="9525" algn="ctr">
            <a:noFill/>
            <a:miter lim="800000"/>
            <a:headEnd/>
            <a:tailEnd/>
          </a:ln>
        </p:spPr>
        <p:txBody>
          <a:bodyPr wrap="square" lIns="45720" rIns="45720">
            <a:spAutoFit/>
          </a:bodyPr>
          <a:lstStyle/>
          <a:p>
            <a:pPr marL="228600" indent="-228600" algn="l" eaLnBrk="0" hangingPunct="0"/>
            <a:r>
              <a:rPr lang="en-US" sz="1600" b="1" dirty="0">
                <a:solidFill>
                  <a:srgbClr val="000000"/>
                </a:solidFill>
                <a:latin typeface="Calibri" pitchFamily="34" charset="0"/>
              </a:rPr>
              <a:t>Dashboards</a:t>
            </a:r>
          </a:p>
          <a:p>
            <a:pPr marL="228600" indent="-228600" algn="l" eaLnBrk="0" hangingPunct="0">
              <a:buFont typeface="Times" pitchFamily="1" charset="0"/>
              <a:buChar char="•"/>
            </a:pPr>
            <a:r>
              <a:rPr lang="en-US" sz="1400" dirty="0">
                <a:solidFill>
                  <a:srgbClr val="000000"/>
                </a:solidFill>
                <a:latin typeface="Calibri" pitchFamily="34" charset="0"/>
              </a:rPr>
              <a:t>Consume Information Easily With Gauges And </a:t>
            </a:r>
            <a:r>
              <a:rPr lang="en-US" sz="1400" dirty="0" smtClean="0">
                <a:solidFill>
                  <a:srgbClr val="000000"/>
                </a:solidFill>
                <a:latin typeface="Calibri" pitchFamily="34" charset="0"/>
              </a:rPr>
              <a:t>Dials</a:t>
            </a:r>
          </a:p>
          <a:p>
            <a:pPr marL="228600" indent="-228600" algn="l" eaLnBrk="0" hangingPunct="0">
              <a:buFont typeface="Times" pitchFamily="1" charset="0"/>
              <a:buChar char="•"/>
            </a:pPr>
            <a:r>
              <a:rPr lang="en-US" sz="1400" dirty="0">
                <a:solidFill>
                  <a:srgbClr val="000000"/>
                </a:solidFill>
                <a:latin typeface="Calibri" pitchFamily="34" charset="0"/>
              </a:rPr>
              <a:t>I</a:t>
            </a:r>
            <a:r>
              <a:rPr lang="en-US" sz="1400" dirty="0" smtClean="0">
                <a:solidFill>
                  <a:srgbClr val="000000"/>
                </a:solidFill>
                <a:latin typeface="Calibri" pitchFamily="34" charset="0"/>
              </a:rPr>
              <a:t>ntegrated </a:t>
            </a:r>
            <a:r>
              <a:rPr lang="en-US" sz="1400" dirty="0">
                <a:solidFill>
                  <a:srgbClr val="000000"/>
                </a:solidFill>
                <a:latin typeface="Calibri" pitchFamily="34" charset="0"/>
              </a:rPr>
              <a:t>View of Data Across the Enterprise</a:t>
            </a:r>
            <a:endParaRPr lang="en-US" sz="1600" dirty="0">
              <a:solidFill>
                <a:srgbClr val="000000"/>
              </a:solidFill>
              <a:latin typeface="Calibri" pitchFamily="34" charset="0"/>
            </a:endParaRPr>
          </a:p>
          <a:p>
            <a:pPr marL="177800" indent="-177800" algn="l" eaLnBrk="0" hangingPunct="0"/>
            <a:r>
              <a:rPr lang="en-US" sz="1600" b="1" dirty="0" smtClean="0">
                <a:solidFill>
                  <a:srgbClr val="000000"/>
                </a:solidFill>
                <a:latin typeface="Calibri" pitchFamily="34" charset="0"/>
              </a:rPr>
              <a:t>Scorecards</a:t>
            </a:r>
            <a:endParaRPr lang="en-US" sz="1600" b="1" dirty="0">
              <a:solidFill>
                <a:srgbClr val="000000"/>
              </a:solidFill>
              <a:latin typeface="Calibri" pitchFamily="34" charset="0"/>
            </a:endParaRPr>
          </a:p>
          <a:p>
            <a:pPr marL="177800" indent="-177800" algn="l" eaLnBrk="0" hangingPunct="0">
              <a:buFont typeface="Times" pitchFamily="1" charset="0"/>
              <a:buChar char="•"/>
            </a:pPr>
            <a:r>
              <a:rPr lang="en-US" sz="1400" dirty="0">
                <a:solidFill>
                  <a:srgbClr val="000000"/>
                </a:solidFill>
                <a:latin typeface="Calibri" pitchFamily="34" charset="0"/>
              </a:rPr>
              <a:t>Use Formal Scorecard </a:t>
            </a:r>
            <a:r>
              <a:rPr lang="en-US" sz="1400" dirty="0" smtClean="0">
                <a:solidFill>
                  <a:srgbClr val="000000"/>
                </a:solidFill>
                <a:latin typeface="Calibri" pitchFamily="34" charset="0"/>
              </a:rPr>
              <a:t>Methodologies</a:t>
            </a:r>
          </a:p>
          <a:p>
            <a:pPr marL="177800" indent="-177800" algn="l" eaLnBrk="0" hangingPunct="0">
              <a:buFont typeface="Times" pitchFamily="1" charset="0"/>
              <a:buChar char="•"/>
            </a:pPr>
            <a:r>
              <a:rPr lang="en-US" sz="1400" dirty="0">
                <a:solidFill>
                  <a:srgbClr val="000000"/>
                </a:solidFill>
                <a:latin typeface="Calibri" pitchFamily="34" charset="0"/>
              </a:rPr>
              <a:t>D</a:t>
            </a:r>
            <a:r>
              <a:rPr lang="en-US" sz="1400" dirty="0" smtClean="0">
                <a:solidFill>
                  <a:srgbClr val="000000"/>
                </a:solidFill>
                <a:latin typeface="Calibri" pitchFamily="34" charset="0"/>
              </a:rPr>
              <a:t>rill </a:t>
            </a:r>
            <a:r>
              <a:rPr lang="en-US" sz="1400" dirty="0">
                <a:solidFill>
                  <a:srgbClr val="000000"/>
                </a:solidFill>
                <a:latin typeface="Calibri" pitchFamily="34" charset="0"/>
              </a:rPr>
              <a:t>Down to View Group/ Employee Performance Scorecards</a:t>
            </a:r>
          </a:p>
        </p:txBody>
      </p:sp>
      <p:pic>
        <p:nvPicPr>
          <p:cNvPr id="21504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125" y="1168697"/>
            <a:ext cx="3200400" cy="2316036"/>
          </a:xfrm>
          <a:prstGeom prst="rect">
            <a:avLst/>
          </a:prstGeom>
          <a:extLst>
            <a:ext uri="{909E8E84-426E-40DD-AFC4-6F175D3DCCD1}">
              <a14:hiddenFill xmlns:a14="http://schemas.microsoft.com/office/drawing/2010/main">
                <a:solidFill>
                  <a:schemeClr val="accent1"/>
                </a:solidFill>
              </a14:hiddenFill>
            </a:ext>
          </a:extLst>
        </p:spPr>
      </p:pic>
      <p:pic>
        <p:nvPicPr>
          <p:cNvPr id="8" name="Picture 2"/>
          <p:cNvPicPr>
            <a:picLocks noChangeAspect="1" noChangeArrowheads="1"/>
          </p:cNvPicPr>
          <p:nvPr/>
        </p:nvPicPr>
        <p:blipFill>
          <a:blip r:embed="rId4"/>
          <a:srcRect l="556" t="1778" r="32778" b="25778"/>
          <a:stretch>
            <a:fillRect/>
          </a:stretch>
        </p:blipFill>
        <p:spPr bwMode="auto">
          <a:xfrm>
            <a:off x="238125" y="4122134"/>
            <a:ext cx="3200400" cy="2173605"/>
          </a:xfrm>
          <a:prstGeom prst="rect">
            <a:avLst/>
          </a:prstGeom>
        </p:spPr>
      </p:pic>
      <p:grpSp>
        <p:nvGrpSpPr>
          <p:cNvPr id="10" name="Group 9"/>
          <p:cNvGrpSpPr>
            <a:grpSpLocks noChangeAspect="1"/>
          </p:cNvGrpSpPr>
          <p:nvPr/>
        </p:nvGrpSpPr>
        <p:grpSpPr>
          <a:xfrm>
            <a:off x="5678702" y="3794817"/>
            <a:ext cx="2743200" cy="2144028"/>
            <a:chOff x="3217005" y="2677886"/>
            <a:chExt cx="2525815" cy="1974124"/>
          </a:xfrm>
        </p:grpSpPr>
        <p:pic>
          <p:nvPicPr>
            <p:cNvPr id="11" name="Picture 10" descr="ipad fram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17005" y="2677886"/>
              <a:ext cx="2525815" cy="1974124"/>
            </a:xfrm>
            <a:prstGeom prst="rect">
              <a:avLst/>
            </a:prstGeom>
          </p:spPr>
        </p:pic>
        <p:pic>
          <p:nvPicPr>
            <p:cNvPr id="12" name="Picture 11" descr="screenshot (56).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409269" y="2971806"/>
              <a:ext cx="2144212" cy="1538410"/>
            </a:xfrm>
            <a:prstGeom prst="rect">
              <a:avLst/>
            </a:prstGeom>
          </p:spPr>
        </p:pic>
      </p:grpSp>
      <p:pic>
        <p:nvPicPr>
          <p:cNvPr id="9" name="Picture 3"/>
          <p:cNvPicPr>
            <a:picLocks noChangeAspect="1" noChangeArrowheads="1"/>
          </p:cNvPicPr>
          <p:nvPr/>
        </p:nvPicPr>
        <p:blipFill>
          <a:blip r:embed="rId7" cstate="print"/>
          <a:srcRect/>
          <a:stretch>
            <a:fillRect/>
          </a:stretch>
        </p:blipFill>
        <p:spPr bwMode="auto">
          <a:xfrm>
            <a:off x="1642324" y="2625440"/>
            <a:ext cx="3474720" cy="2344028"/>
          </a:xfrm>
          <a:prstGeom prst="rect">
            <a:avLst/>
          </a:prstGeom>
        </p:spPr>
      </p:pic>
    </p:spTree>
    <p:extLst>
      <p:ext uri="{BB962C8B-B14F-4D97-AF65-F5344CB8AC3E}">
        <p14:creationId xmlns:p14="http://schemas.microsoft.com/office/powerpoint/2010/main" val="3046411213"/>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9.0&quot;&gt;&lt;object type=&quot;1&quot; unique_id=&quot;10001&quot;&gt;&lt;object type=&quot;2&quot; unique_id=&quot;10002&quot;&gt;&lt;object type=&quot;3&quot; unique_id=&quot;10003&quot;&gt;&lt;property id=&quot;20148&quot; value=&quot;5&quot;/&gt;&lt;property id=&quot;20300&quot; value=&quot;Slide 1 - &amp;quot;Business Intelligence Concepts,  Tools, and Applications &amp;quot;&quot;/&gt;&lt;property id=&quot;20307&quot; value=&quot;256&quot;/&gt;&lt;/object&gt;&lt;object type=&quot;3&quot; unique_id=&quot;10004&quot;&gt;&lt;property id=&quot;20148&quot; value=&quot;5&quot;/&gt;&lt;property id=&quot;20300&quot; value=&quot;Slide 2 - &amp;quot;BI Platform Capabilities&amp;quot;&quot;/&gt;&lt;property id=&quot;20307&quot; value=&quot;257&quot;/&gt;&lt;/object&gt;&lt;object type=&quot;3&quot; unique_id=&quot;10005&quot;&gt;&lt;property id=&quot;20148&quot; value=&quot;5&quot;/&gt;&lt;property id=&quot;20300&quot; value=&quot;Slide 3 - &amp;quot;BI Platform is the Key Component of  Business Analytic Applications &amp;quot;&quot;/&gt;&lt;property id=&quot;20307&quot; value=&quot;258&quot;/&gt;&lt;/object&gt;&lt;object type=&quot;3&quot; unique_id=&quot;10006&quot;&gt;&lt;property id=&quot;20148&quot; value=&quot;5&quot;/&gt;&lt;property id=&quot;20300&quot; value=&quot;Slide 4 - &amp;quot;The Full Spectrum of Business Intelligence in One Seamlessly Integrated Platform&amp;quot;&quot;/&gt;&lt;property id=&quot;20307&quot; value=&quot;259&quot;/&gt;&lt;/object&gt;&lt;object type=&quot;3&quot; unique_id=&quot;10007&quot;&gt;&lt;property id=&quot;20148&quot; value=&quot;5&quot;/&gt;&lt;property id=&quot;20300&quot; value=&quot;Slide 5&quot;/&gt;&lt;property id=&quot;20307&quot; value=&quot;260&quot;/&gt;&lt;/object&gt;&lt;object type=&quot;3&quot; unique_id=&quot;10008&quot;&gt;&lt;property id=&quot;20148&quot; value=&quot;5&quot;/&gt;&lt;property id=&quot;20300&quot; value=&quot;Slide 6 - &amp;quot;OLAP Analysis&amp;quot;&quot;/&gt;&lt;property id=&quot;20307&quot; value=&quot;261&quot;/&gt;&lt;/object&gt;&lt;object type=&quot;3&quot; unique_id=&quot;10009&quot;&gt;&lt;property id=&quot;20148&quot; value=&quot;5&quot;/&gt;&lt;property id=&quot;20300&quot; value=&quot;Slide 7 - &amp;quot;Data Discovery and Visualization Give Meaning to Otherwise  Raw, Hard to Understand Data&amp;quot;&quot;/&gt;&lt;property id=&quot;20307&quot; value=&quot;262&quot;/&gt;&lt;/object&gt;&lt;object type=&quot;3&quot; unique_id=&quot;10010&quot;&gt;&lt;property id=&quot;20148&quot; value=&quot;5&quot;/&gt;&lt;property id=&quot;20300&quot; value=&quot;Slide 8 - &amp;quot;Enterprise Reporting: Delivering the Complete Range&amp;quot;&quot;/&gt;&lt;property id=&quot;20307&quot; value=&quot;263&quot;/&gt;&lt;/object&gt;&lt;object type=&quot;3&quot; unique_id=&quot;10011&quot;&gt;&lt;property id=&quot;20148&quot; value=&quot;5&quot;/&gt;&lt;property id=&quot;20300&quot; value=&quot;Slide 9 - &amp;quot;Pervasive Personalized Scorecards and Dashboards  for Monitoring Performance&amp;quot;&quot;/&gt;&lt;property id=&quot;20307&quot; value=&quot;264&quot;/&gt;&lt;/object&gt;&lt;object type=&quot;3&quot; unique_id=&quot;10012&quot;&gt;&lt;property id=&quot;20148&quot; value=&quot;5&quot;/&gt;&lt;property id=&quot;20300&quot; value=&quot;Slide 10 - &amp;quot;Alerting and Proactive Notification  Delivers Information via E-Mail, Print, or File&amp;quot;&quot;/&gt;&lt;property id=&quot;20307&quot; value=&quot;265&quot;/&gt;&lt;/object&gt;&lt;object type=&quot;3&quot; unique_id=&quot;10013&quot;&gt;&lt;property id=&quot;20148&quot; value=&quot;5&quot;/&gt;&lt;property id=&quot;20300&quot; value=&quot;Slide 11 - &amp;quot;Turn Insight into Action From Any Web Browser or a Mobile Device&amp;quot;&quot;/&gt;&lt;property id=&quot;20307&quot; value=&quot;266&quot;/&gt;&lt;/object&gt;&lt;object type=&quot;3&quot; unique_id=&quot;10014&quot;&gt;&lt;property id=&quot;20148&quot; value=&quot;5&quot;/&gt;&lt;property id=&quot;20300&quot; value=&quot;Slide 12&quot;/&gt;&lt;property id=&quot;20307&quot; value=&quot;267&quot;/&gt;&lt;/object&gt;&lt;object type=&quot;3&quot; unique_id=&quot;10015&quot;&gt;&lt;property id=&quot;20148&quot; value=&quot;5&quot;/&gt;&lt;property id=&quot;20300&quot; value=&quot;Slide 13 - &amp;quot;Magic Quadrant for Business Intelligence and Analytics Platforms&amp;quot;&quot;/&gt;&lt;property id=&quot;20307&quot; value=&quot;268&quot;/&gt;&lt;/object&gt;&lt;object type=&quot;3&quot; unique_id=&quot;10016&quot;&gt;&lt;property id=&quot;20148&quot; value=&quot;5&quot;/&gt;&lt;property id=&quot;20300&quot; value=&quot;Slide 14 - &amp;quot;Demonstration The MicroStrategy Web Interface&amp;quot;&quot;/&gt;&lt;property id=&quot;20307&quot; value=&quot;269&quot;/&gt;&lt;/object&gt;&lt;object type=&quot;3&quot; unique_id=&quot;10017&quot;&gt;&lt;property id=&quot;20148&quot; value=&quot;5&quot;/&gt;&lt;property id=&quot;20300&quot; value=&quot;Slide 15 - &amp;quot;Hands-on Activity #2 Seamless Navigation Across All 7 BI Styles&amp;quot;&quot;/&gt;&lt;property id=&quot;20307&quot; value=&quot;270&quot;/&gt;&lt;/object&gt;&lt;/object&gt;&lt;object type=&quot;8&quot; unique_id=&quot;10034&quot;&gt;&lt;/object&gt;&lt;/object&gt;&lt;/database&gt;"/>
  <p:tag name="SECTOMILLISECCONVERTED" val="1"/>
</p:tagLst>
</file>

<file path=ppt/theme/theme1.xml><?xml version="1.0" encoding="utf-8"?>
<a:theme xmlns:a="http://schemas.openxmlformats.org/drawingml/2006/main" name="Blank Presentation">
  <a:themeElements>
    <a:clrScheme name="">
      <a:dk1>
        <a:srgbClr val="808080"/>
      </a:dk1>
      <a:lt1>
        <a:srgbClr val="FFFFFF"/>
      </a:lt1>
      <a:dk2>
        <a:srgbClr val="FFFFFF"/>
      </a:dk2>
      <a:lt2>
        <a:srgbClr val="B3B3B3"/>
      </a:lt2>
      <a:accent1>
        <a:srgbClr val="779A09"/>
      </a:accent1>
      <a:accent2>
        <a:srgbClr val="0096A4"/>
      </a:accent2>
      <a:accent3>
        <a:srgbClr val="FFFFFF"/>
      </a:accent3>
      <a:accent4>
        <a:srgbClr val="6C6C6C"/>
      </a:accent4>
      <a:accent5>
        <a:srgbClr val="BDCAAA"/>
      </a:accent5>
      <a:accent6>
        <a:srgbClr val="008794"/>
      </a:accent6>
      <a:hlink>
        <a:srgbClr val="70887C"/>
      </a:hlink>
      <a:folHlink>
        <a:srgbClr val="AC9922"/>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27" charset="0"/>
            <a:ea typeface="ＭＳ Ｐゴシック" pitchFamily="127" charset="-128"/>
            <a:cs typeface="ＭＳ Ｐゴシック" pitchFamily="127"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27" charset="0"/>
            <a:ea typeface="ＭＳ Ｐゴシック" pitchFamily="127" charset="-128"/>
            <a:cs typeface="ＭＳ Ｐゴシック" pitchFamily="127"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BS-MOOC-IS_ppt_template</Template>
  <TotalTime>229</TotalTime>
  <Words>2314</Words>
  <Application>Microsoft Office PowerPoint</Application>
  <PresentationFormat>On-screen Show (4:3)</PresentationFormat>
  <Paragraphs>293</Paragraphs>
  <Slides>14</Slides>
  <Notes>14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14</vt:i4>
      </vt:variant>
    </vt:vector>
  </HeadingPairs>
  <TitlesOfParts>
    <vt:vector size="30" baseType="lpstr">
      <vt:lpstr>MS PGothic</vt:lpstr>
      <vt:lpstr>MS PGothic</vt:lpstr>
      <vt:lpstr>Aharoni</vt:lpstr>
      <vt:lpstr>Arial</vt:lpstr>
      <vt:lpstr>Calibri</vt:lpstr>
      <vt:lpstr>Frutiger LT 57 Cn</vt:lpstr>
      <vt:lpstr>Gill Sans</vt:lpstr>
      <vt:lpstr>Helvetica</vt:lpstr>
      <vt:lpstr>Helvetica Light</vt:lpstr>
      <vt:lpstr>Helvetica Neue Light</vt:lpstr>
      <vt:lpstr>Marlett</vt:lpstr>
      <vt:lpstr>Tahoma</vt:lpstr>
      <vt:lpstr>Times</vt:lpstr>
      <vt:lpstr>Times New Roman</vt:lpstr>
      <vt:lpstr>ヒラギノ角ゴ ProN W3</vt:lpstr>
      <vt:lpstr>Blank Presentation</vt:lpstr>
      <vt:lpstr>Business Intelligence Concepts,  Tools, and Applications </vt:lpstr>
      <vt:lpstr>BI Platform Capabilities</vt:lpstr>
      <vt:lpstr>BI Platform is the Key Component of  Business Analytic Applications </vt:lpstr>
      <vt:lpstr>The Full Spectrum of Business Intelligence in One Seamlessly Integrated Platform</vt:lpstr>
      <vt:lpstr>PowerPoint Presentation</vt:lpstr>
      <vt:lpstr>OLAP Analysis</vt:lpstr>
      <vt:lpstr>Data Discovery and Visualization Give Meaning to Otherwise  Raw, Hard to Understand Data</vt:lpstr>
      <vt:lpstr>Enterprise Reporting: Delivering the Complete Range</vt:lpstr>
      <vt:lpstr>Pervasive Personalized Scorecards and Dashboards  for Monitoring Performance</vt:lpstr>
      <vt:lpstr>Alerting and Proactive Notification  Delivers Information via E-Mail, Print, or File</vt:lpstr>
      <vt:lpstr>Turn Insight into Action From Any Web Browser or a Mobile Device</vt:lpstr>
      <vt:lpstr>PowerPoint Presentation</vt:lpstr>
      <vt:lpstr>Magic Quadrant for Business Intelligence and Analytics Platforms</vt:lpstr>
      <vt:lpstr>Hands-on Activity #2 Seamless Navigation Across All 7 BI Styles</vt:lpstr>
    </vt:vector>
  </TitlesOfParts>
  <Company>Korak 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matt</dc:creator>
  <cp:lastModifiedBy>Karimi, Jahangir</cp:lastModifiedBy>
  <cp:revision>33</cp:revision>
  <cp:lastPrinted>2014-09-08T17:56:58Z</cp:lastPrinted>
  <dcterms:created xsi:type="dcterms:W3CDTF">2015-09-29T06:07:59Z</dcterms:created>
  <dcterms:modified xsi:type="dcterms:W3CDTF">2015-11-22T19:34:22Z</dcterms:modified>
</cp:coreProperties>
</file>